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1" r:id="rId1"/>
  </p:sldMasterIdLst>
  <p:notesMasterIdLst>
    <p:notesMasterId r:id="rId22"/>
  </p:notesMasterIdLst>
  <p:handoutMasterIdLst>
    <p:handoutMasterId r:id="rId23"/>
  </p:handoutMasterIdLst>
  <p:sldIdLst>
    <p:sldId id="3354" r:id="rId2"/>
    <p:sldId id="3433" r:id="rId3"/>
    <p:sldId id="3436" r:id="rId4"/>
    <p:sldId id="3422" r:id="rId5"/>
    <p:sldId id="3425" r:id="rId6"/>
    <p:sldId id="3426" r:id="rId7"/>
    <p:sldId id="3427" r:id="rId8"/>
    <p:sldId id="3416" r:id="rId9"/>
    <p:sldId id="3431" r:id="rId10"/>
    <p:sldId id="3428" r:id="rId11"/>
    <p:sldId id="3387" r:id="rId12"/>
    <p:sldId id="3391" r:id="rId13"/>
    <p:sldId id="3417" r:id="rId14"/>
    <p:sldId id="3418" r:id="rId15"/>
    <p:sldId id="3419" r:id="rId16"/>
    <p:sldId id="3420" r:id="rId17"/>
    <p:sldId id="3421" r:id="rId18"/>
    <p:sldId id="3434" r:id="rId19"/>
    <p:sldId id="3435" r:id="rId20"/>
    <p:sldId id="3414" r:id="rId21"/>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35" pos="14470" userDrawn="1">
          <p15:clr>
            <a:srgbClr val="A4A3A4"/>
          </p15:clr>
        </p15:guide>
        <p15:guide id="52" pos="7678" userDrawn="1">
          <p15:clr>
            <a:srgbClr val="A4A3A4"/>
          </p15:clr>
        </p15:guide>
        <p15:guide id="53" orient="horz" pos="4320" userDrawn="1">
          <p15:clr>
            <a:srgbClr val="A4A3A4"/>
          </p15:clr>
        </p15:guide>
        <p15:guide id="55" pos="12526" userDrawn="1">
          <p15:clr>
            <a:srgbClr val="A4A3A4"/>
          </p15:clr>
        </p15:guide>
        <p15:guide id="56" orient="horz" pos="69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9900CC"/>
    <a:srgbClr val="000000"/>
    <a:srgbClr val="2F5597"/>
    <a:srgbClr val="E56F57"/>
    <a:srgbClr val="373737"/>
    <a:srgbClr val="9BADCD"/>
    <a:srgbClr val="626162"/>
    <a:srgbClr val="F2F2F2"/>
    <a:srgbClr val="4454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59" autoAdjust="0"/>
    <p:restoredTop sz="75441" autoAdjust="0"/>
  </p:normalViewPr>
  <p:slideViewPr>
    <p:cSldViewPr snapToGrid="0" snapToObjects="1">
      <p:cViewPr varScale="1">
        <p:scale>
          <a:sx n="57" d="100"/>
          <a:sy n="57" d="100"/>
        </p:scale>
        <p:origin x="1050" y="48"/>
      </p:cViewPr>
      <p:guideLst>
        <p:guide pos="14470"/>
        <p:guide pos="7678"/>
        <p:guide orient="horz" pos="4320"/>
        <p:guide pos="12526"/>
        <p:guide orient="horz" pos="6984"/>
      </p:guideLst>
    </p:cSldViewPr>
  </p:slideViewPr>
  <p:outlineViewPr>
    <p:cViewPr>
      <p:scale>
        <a:sx n="33" d="100"/>
        <a:sy n="33" d="100"/>
      </p:scale>
      <p:origin x="0" y="0"/>
    </p:cViewPr>
  </p:outlin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DFC529-6D09-48C2-9370-965914B209B6}" type="datetimeFigureOut">
              <a:rPr lang="tr-TR" smtClean="0"/>
              <a:t>21.01.2020</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FB17D4-555B-43FE-B01B-A5D5D6FCB634}" type="slidenum">
              <a:rPr lang="tr-TR" smtClean="0"/>
              <a:t>‹#›</a:t>
            </a:fld>
            <a:endParaRPr lang="tr-TR"/>
          </a:p>
        </p:txBody>
      </p:sp>
    </p:spTree>
    <p:extLst>
      <p:ext uri="{BB962C8B-B14F-4D97-AF65-F5344CB8AC3E}">
        <p14:creationId xmlns:p14="http://schemas.microsoft.com/office/powerpoint/2010/main" val="105618350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Montserrat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Montserrat Light" charset="0"/>
              </a:defRPr>
            </a:lvl1pPr>
          </a:lstStyle>
          <a:p>
            <a:fld id="{EFC10EE1-B198-C942-8235-326C972CBB30}" type="datetimeFigureOut">
              <a:rPr lang="en-US" smtClean="0"/>
              <a:pPr/>
              <a:t>1/21/2020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Montserrat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Montserrat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hf hdr="0" dt="0"/>
  <p:notesStyle>
    <a:lvl1pPr marL="0" algn="l" defTabSz="914217" rtl="0" eaLnBrk="1" latinLnBrk="0" hangingPunct="1">
      <a:defRPr sz="2400" b="0" i="0" kern="1200">
        <a:solidFill>
          <a:schemeClr val="tx1"/>
        </a:solidFill>
        <a:latin typeface="Montserrat Light" charset="0"/>
        <a:ea typeface="+mn-ea"/>
        <a:cs typeface="+mn-cs"/>
      </a:defRPr>
    </a:lvl1pPr>
    <a:lvl2pPr marL="914217" algn="l" defTabSz="914217" rtl="0" eaLnBrk="1" latinLnBrk="0" hangingPunct="1">
      <a:defRPr sz="2400" b="0" i="0" kern="1200">
        <a:solidFill>
          <a:schemeClr val="tx1"/>
        </a:solidFill>
        <a:latin typeface="Montserrat Light" charset="0"/>
        <a:ea typeface="+mn-ea"/>
        <a:cs typeface="+mn-cs"/>
      </a:defRPr>
    </a:lvl2pPr>
    <a:lvl3pPr marL="1828434" algn="l" defTabSz="914217" rtl="0" eaLnBrk="1" latinLnBrk="0" hangingPunct="1">
      <a:defRPr sz="2400" b="0" i="0" kern="1200">
        <a:solidFill>
          <a:schemeClr val="tx1"/>
        </a:solidFill>
        <a:latin typeface="Montserrat Light" charset="0"/>
        <a:ea typeface="+mn-ea"/>
        <a:cs typeface="+mn-cs"/>
      </a:defRPr>
    </a:lvl3pPr>
    <a:lvl4pPr marL="2742651" algn="l" defTabSz="914217" rtl="0" eaLnBrk="1" latinLnBrk="0" hangingPunct="1">
      <a:defRPr sz="2400" b="0" i="0" kern="1200">
        <a:solidFill>
          <a:schemeClr val="tx1"/>
        </a:solidFill>
        <a:latin typeface="Montserrat Light" charset="0"/>
        <a:ea typeface="+mn-ea"/>
        <a:cs typeface="+mn-cs"/>
      </a:defRPr>
    </a:lvl4pPr>
    <a:lvl5pPr marL="3656868" algn="l" defTabSz="914217" rtl="0" eaLnBrk="1" latinLnBrk="0" hangingPunct="1">
      <a:defRPr sz="2400" b="0" i="0" kern="1200">
        <a:solidFill>
          <a:schemeClr val="tx1"/>
        </a:solidFill>
        <a:latin typeface="Montserrat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800" dirty="0">
                <a:latin typeface="+mn-lt"/>
              </a:rPr>
              <a:t>s</a:t>
            </a:r>
          </a:p>
        </p:txBody>
      </p:sp>
      <p:sp>
        <p:nvSpPr>
          <p:cNvPr id="4" name="3 Slayt Numarası Yer Tutucusu"/>
          <p:cNvSpPr>
            <a:spLocks noGrp="1"/>
          </p:cNvSpPr>
          <p:nvPr>
            <p:ph type="sldNum" sz="quarter" idx="10"/>
          </p:nvPr>
        </p:nvSpPr>
        <p:spPr/>
        <p:txBody>
          <a:bodyPr/>
          <a:lstStyle/>
          <a:p>
            <a:fld id="{006BE02D-20C0-F840-AFAC-BEA99C74FDC2}" type="slidenum">
              <a:rPr lang="en-US" smtClean="0"/>
              <a:pPr/>
              <a:t>1</a:t>
            </a:fld>
            <a:endParaRPr lang="en-US" dirty="0"/>
          </a:p>
        </p:txBody>
      </p:sp>
      <p:sp>
        <p:nvSpPr>
          <p:cNvPr id="5" name="Altbilgi Yer Tutucusu 4"/>
          <p:cNvSpPr>
            <a:spLocks noGrp="1"/>
          </p:cNvSpPr>
          <p:nvPr>
            <p:ph type="ftr" sz="quarter" idx="1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10</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39365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11</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10334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12</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71777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13</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13474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14</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13554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15</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32766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16</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1869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17</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33745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20</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90834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2</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50452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3</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41053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4</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31005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5</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64851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6</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45093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7</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17605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8</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61088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E02D-20C0-F840-AFAC-BEA99C74FDC2}" type="slidenum">
              <a:rPr lang="en-US" smtClean="0"/>
              <a:pPr/>
              <a:t>9</a:t>
            </a:fld>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92855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047206" y="2244726"/>
            <a:ext cx="18283238" cy="4775200"/>
          </a:xfrm>
        </p:spPr>
        <p:txBody>
          <a:bodyPr anchor="b"/>
          <a:lstStyle>
            <a:lvl1pPr algn="ctr">
              <a:defRPr sz="11997"/>
            </a:lvl1pPr>
          </a:lstStyle>
          <a:p>
            <a:r>
              <a:rPr lang="tr-TR" smtClean="0"/>
              <a:t>Asıl başlık stili için tıklatın</a:t>
            </a:r>
            <a:endParaRPr lang="en-US" dirty="0"/>
          </a:p>
        </p:txBody>
      </p:sp>
      <p:sp>
        <p:nvSpPr>
          <p:cNvPr id="3" name="Subtitle 2"/>
          <p:cNvSpPr>
            <a:spLocks noGrp="1"/>
          </p:cNvSpPr>
          <p:nvPr>
            <p:ph type="subTitle" idx="1"/>
          </p:nvPr>
        </p:nvSpPr>
        <p:spPr>
          <a:xfrm>
            <a:off x="3047206" y="7204076"/>
            <a:ext cx="18283238" cy="3311524"/>
          </a:xfr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3333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57945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5256" y="730250"/>
            <a:ext cx="5256431" cy="11623676"/>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675963" y="730250"/>
            <a:ext cx="15464572" cy="11623676"/>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17236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D9DD6903-31DD-5348-931E-827644FF87FE}"/>
              </a:ext>
            </a:extLst>
          </p:cNvPr>
          <p:cNvSpPr>
            <a:spLocks noGrp="1"/>
          </p:cNvSpPr>
          <p:nvPr>
            <p:ph type="pic" sz="quarter" idx="14"/>
          </p:nvPr>
        </p:nvSpPr>
        <p:spPr>
          <a:xfrm>
            <a:off x="-389527" y="-470262"/>
            <a:ext cx="25156704" cy="14656526"/>
          </a:xfrm>
          <a:prstGeom prst="rect">
            <a:avLst/>
          </a:prstGeom>
          <a:solidFill>
            <a:schemeClr val="bg1">
              <a:lumMod val="95000"/>
            </a:schemeClr>
          </a:solidFill>
        </p:spPr>
        <p:txBody>
          <a:bodyPr>
            <a:normAutofit/>
          </a:bodyPr>
          <a:lstStyle>
            <a:lvl1pPr>
              <a:defRPr sz="2101"/>
            </a:lvl1pPr>
          </a:lstStyle>
          <a:p>
            <a:endParaRPr lang="en-US"/>
          </a:p>
        </p:txBody>
      </p:sp>
    </p:spTree>
    <p:extLst>
      <p:ext uri="{BB962C8B-B14F-4D97-AF65-F5344CB8AC3E}">
        <p14:creationId xmlns:p14="http://schemas.microsoft.com/office/powerpoint/2010/main" val="1892323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86584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336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663267" y="3419477"/>
            <a:ext cx="21025723" cy="5705474"/>
          </a:xfrm>
        </p:spPr>
        <p:txBody>
          <a:bodyPr anchor="b"/>
          <a:lstStyle>
            <a:lvl1pPr>
              <a:defRPr sz="11997"/>
            </a:lvl1pPr>
          </a:lstStyle>
          <a:p>
            <a:r>
              <a:rPr lang="tr-TR" smtClean="0"/>
              <a:t>Asıl başlık stili için tıklatın</a:t>
            </a:r>
            <a:endParaRPr lang="en-US" dirty="0"/>
          </a:p>
        </p:txBody>
      </p:sp>
      <p:sp>
        <p:nvSpPr>
          <p:cNvPr id="3" name="Text Placeholder 2"/>
          <p:cNvSpPr>
            <a:spLocks noGrp="1"/>
          </p:cNvSpPr>
          <p:nvPr>
            <p:ph type="body" idx="1"/>
          </p:nvPr>
        </p:nvSpPr>
        <p:spPr>
          <a:xfrm>
            <a:off x="1663267" y="9178927"/>
            <a:ext cx="21025723" cy="3000374"/>
          </a:xfrm>
        </p:spPr>
        <p:txBody>
          <a:bodyPr/>
          <a:lstStyle>
            <a:lvl1pPr marL="0" indent="0">
              <a:buNone/>
              <a:defRPr sz="4799">
                <a:solidFill>
                  <a:schemeClr val="tx1">
                    <a:tint val="75000"/>
                  </a:schemeClr>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307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675964" y="3651250"/>
            <a:ext cx="10360501" cy="87026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12341185" y="3651250"/>
            <a:ext cx="10360501" cy="87026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5983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679139" y="730251"/>
            <a:ext cx="21025723" cy="2651126"/>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679139" y="3362326"/>
            <a:ext cx="10312888"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tr-TR" smtClean="0"/>
              <a:t>Asıl metin stillerini düzenle</a:t>
            </a:r>
          </a:p>
        </p:txBody>
      </p:sp>
      <p:sp>
        <p:nvSpPr>
          <p:cNvPr id="4" name="Content Placeholder 3"/>
          <p:cNvSpPr>
            <a:spLocks noGrp="1"/>
          </p:cNvSpPr>
          <p:nvPr>
            <p:ph sz="half" idx="2"/>
          </p:nvPr>
        </p:nvSpPr>
        <p:spPr>
          <a:xfrm>
            <a:off x="1679139" y="5010150"/>
            <a:ext cx="10312888" cy="73691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12341186" y="3362326"/>
            <a:ext cx="10363676"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tr-TR" smtClean="0"/>
              <a:t>Asıl metin stillerini düzenle</a:t>
            </a:r>
          </a:p>
        </p:txBody>
      </p:sp>
      <p:sp>
        <p:nvSpPr>
          <p:cNvPr id="6" name="Content Placeholder 5"/>
          <p:cNvSpPr>
            <a:spLocks noGrp="1"/>
          </p:cNvSpPr>
          <p:nvPr>
            <p:ph sz="quarter" idx="4"/>
          </p:nvPr>
        </p:nvSpPr>
        <p:spPr>
          <a:xfrm>
            <a:off x="12341186" y="5010150"/>
            <a:ext cx="10363676" cy="73691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16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0857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56727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679140" y="914400"/>
            <a:ext cx="7862426" cy="3200400"/>
          </a:xfrm>
        </p:spPr>
        <p:txBody>
          <a:bodyPr anchor="b"/>
          <a:lstStyle>
            <a:lvl1pPr>
              <a:defRPr sz="6398"/>
            </a:lvl1pPr>
          </a:lstStyle>
          <a:p>
            <a:r>
              <a:rPr lang="tr-TR" smtClean="0"/>
              <a:t>Asıl başlık stili için tıklatın</a:t>
            </a:r>
            <a:endParaRPr lang="en-US" dirty="0"/>
          </a:p>
        </p:txBody>
      </p:sp>
      <p:sp>
        <p:nvSpPr>
          <p:cNvPr id="3" name="Content Placeholder 2"/>
          <p:cNvSpPr>
            <a:spLocks noGrp="1"/>
          </p:cNvSpPr>
          <p:nvPr>
            <p:ph idx="1"/>
          </p:nvPr>
        </p:nvSpPr>
        <p:spPr>
          <a:xfrm>
            <a:off x="10363677" y="1974851"/>
            <a:ext cx="12341185" cy="9747250"/>
          </a:xfrm>
        </p:spPr>
        <p:txBody>
          <a:bodyPr/>
          <a:lstStyle>
            <a:lvl1pPr>
              <a:defRPr sz="6398"/>
            </a:lvl1pPr>
            <a:lvl2pPr>
              <a:defRPr sz="5599"/>
            </a:lvl2pPr>
            <a:lvl3pPr>
              <a:defRPr sz="4799"/>
            </a:lvl3pPr>
            <a:lvl4pPr>
              <a:defRPr sz="3999"/>
            </a:lvl4pPr>
            <a:lvl5pPr>
              <a:defRPr sz="3999"/>
            </a:lvl5pPr>
            <a:lvl6pPr>
              <a:defRPr sz="3999"/>
            </a:lvl6pPr>
            <a:lvl7pPr>
              <a:defRPr sz="3999"/>
            </a:lvl7pPr>
            <a:lvl8pPr>
              <a:defRPr sz="3999"/>
            </a:lvl8pPr>
            <a:lvl9pPr>
              <a:defRPr sz="3999"/>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5709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140" y="914400"/>
            <a:ext cx="7862426" cy="3200400"/>
          </a:xfrm>
        </p:spPr>
        <p:txBody>
          <a:bodyPr anchor="b"/>
          <a:lstStyle>
            <a:lvl1pPr>
              <a:defRPr sz="6398"/>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0363677" y="1974851"/>
            <a:ext cx="12341185" cy="9747250"/>
          </a:xfrm>
        </p:spPr>
        <p:txBody>
          <a:bodyPr anchor="t"/>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273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fld id="{48F63A3B-78C7-47BE-AE5E-E10140E04643}" type="slidenum">
              <a:rPr lang="en-US" dirty="0"/>
              <a:t>‹#›</a:t>
            </a:fld>
            <a:endParaRPr lang="en-US" dirty="0"/>
          </a:p>
        </p:txBody>
      </p:sp>
      <p:sp>
        <p:nvSpPr>
          <p:cNvPr id="7" name="TextBox 6"/>
          <p:cNvSpPr txBox="1"/>
          <p:nvPr userDrawn="1"/>
        </p:nvSpPr>
        <p:spPr>
          <a:xfrm>
            <a:off x="23111057" y="564821"/>
            <a:ext cx="858174" cy="492406"/>
          </a:xfrm>
          <a:prstGeom prst="rect">
            <a:avLst/>
          </a:prstGeom>
          <a:noFill/>
        </p:spPr>
        <p:txBody>
          <a:bodyPr wrap="none" lIns="182843" tIns="91422" rIns="182843" bIns="91422" rtlCol="0">
            <a:spAutoFit/>
          </a:bodyPr>
          <a:lstStyle/>
          <a:p>
            <a:pPr algn="ctr"/>
            <a:fld id="{260E2A6B-A809-4840-BF14-8648BC0BDF87}" type="slidenum">
              <a:rPr lang="id-ID" sz="2000" b="1" i="0" smtClean="0">
                <a:solidFill>
                  <a:schemeClr val="bg1">
                    <a:lumMod val="75000"/>
                  </a:schemeClr>
                </a:solidFill>
                <a:latin typeface="Montserrat" charset="0"/>
                <a:ea typeface="Montserrat" charset="0"/>
                <a:cs typeface="Montserrat" charset="0"/>
              </a:rPr>
              <a:pPr algn="ctr"/>
              <a:t>‹#›</a:t>
            </a:fld>
            <a:r>
              <a:rPr lang="id-ID" sz="2000" b="1" i="0" dirty="0">
                <a:solidFill>
                  <a:schemeClr val="bg1">
                    <a:lumMod val="75000"/>
                  </a:schemeClr>
                </a:solidFill>
                <a:latin typeface="Montserrat" charset="0"/>
                <a:ea typeface="Montserrat" charset="0"/>
                <a:cs typeface="Montserrat" charset="0"/>
              </a:rPr>
              <a:t>  </a:t>
            </a:r>
          </a:p>
        </p:txBody>
      </p:sp>
      <p:sp>
        <p:nvSpPr>
          <p:cNvPr id="8" name="Rectangle 7"/>
          <p:cNvSpPr/>
          <p:nvPr userDrawn="1"/>
        </p:nvSpPr>
        <p:spPr>
          <a:xfrm>
            <a:off x="23200061" y="991196"/>
            <a:ext cx="550766" cy="3976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Montserrat Light" charset="0"/>
            </a:endParaRPr>
          </a:p>
        </p:txBody>
      </p:sp>
    </p:spTree>
    <p:extLst>
      <p:ext uri="{BB962C8B-B14F-4D97-AF65-F5344CB8AC3E}">
        <p14:creationId xmlns:p14="http://schemas.microsoft.com/office/powerpoint/2010/main" val="2070533620"/>
      </p:ext>
    </p:extLst>
  </p:cSld>
  <p:clrMap bg1="lt1" tx1="dk1" bg2="lt2" tx2="dk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 id="2147483985" r:id="rId13"/>
  </p:sldLayoutIdLst>
  <p:hf hdr="0" dt="0"/>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457086" indent="-457086" algn="l" defTabSz="1828343" rtl="0" eaLnBrk="1" latinLnBrk="0" hangingPunct="1">
        <a:lnSpc>
          <a:spcPct val="90000"/>
        </a:lnSpc>
        <a:spcBef>
          <a:spcPts val="2000"/>
        </a:spcBef>
        <a:buFont typeface="Arial" panose="020B0604020202020204" pitchFamily="34" charset="0"/>
        <a:buChar char="•"/>
        <a:defRPr sz="5599" kern="1200">
          <a:solidFill>
            <a:schemeClr val="tx1"/>
          </a:solidFill>
          <a:latin typeface="+mn-lt"/>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sz="4799" kern="1200">
          <a:solidFill>
            <a:schemeClr val="tx1"/>
          </a:solidFill>
          <a:latin typeface="+mn-lt"/>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sz="3999" kern="1200">
          <a:solidFill>
            <a:schemeClr val="tx1"/>
          </a:solidFill>
          <a:latin typeface="+mn-lt"/>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588DC00-622E-2946-83BC-19D2B37E7507}"/>
              </a:ext>
            </a:extLst>
          </p:cNvPr>
          <p:cNvSpPr/>
          <p:nvPr/>
        </p:nvSpPr>
        <p:spPr>
          <a:xfrm>
            <a:off x="5852579" y="9213715"/>
            <a:ext cx="12672490" cy="282708"/>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645920" y="1959430"/>
            <a:ext cx="20691566" cy="8125301"/>
          </a:xfrm>
          <a:prstGeom prst="rect">
            <a:avLst/>
          </a:prstGeom>
          <a:noFill/>
          <a:ln>
            <a:noFill/>
          </a:ln>
        </p:spPr>
        <p:txBody>
          <a:bodyPr wrap="square" rtlCol="0">
            <a:spAutoFit/>
          </a:bodyPr>
          <a:lstStyle/>
          <a:p>
            <a:pPr algn="ctr">
              <a:lnSpc>
                <a:spcPct val="150000"/>
              </a:lnSpc>
            </a:pPr>
            <a:endParaRPr lang="tr-TR" sz="66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endParaRPr>
          </a:p>
          <a:p>
            <a:pPr algn="ctr">
              <a:lnSpc>
                <a:spcPct val="150000"/>
              </a:lnSpc>
            </a:pPr>
            <a:r>
              <a:rPr lang="tr-TR" sz="96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rPr>
              <a:t>2020-2024 </a:t>
            </a:r>
            <a:r>
              <a:rPr lang="tr-TR" sz="9600" b="1" dirty="0">
                <a:solidFill>
                  <a:srgbClr val="000000"/>
                </a:solidFill>
                <a:latin typeface="Calibri" panose="020F0502020204030204" pitchFamily="34" charset="0"/>
                <a:ea typeface="Lato Black" panose="020F0502020204030203" pitchFamily="34" charset="0"/>
                <a:cs typeface="Calibri" panose="020F0502020204030204" pitchFamily="34" charset="0"/>
              </a:rPr>
              <a:t>STRATEJİK </a:t>
            </a:r>
            <a:r>
              <a:rPr lang="tr-TR" sz="96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rPr>
              <a:t>PLAN </a:t>
            </a:r>
          </a:p>
          <a:p>
            <a:pPr algn="ctr">
              <a:lnSpc>
                <a:spcPct val="150000"/>
              </a:lnSpc>
            </a:pPr>
            <a:r>
              <a:rPr lang="tr-TR" sz="7200" b="1" dirty="0" smtClean="0">
                <a:solidFill>
                  <a:srgbClr val="9900CC"/>
                </a:solidFill>
                <a:latin typeface="Calibri" panose="020F0502020204030204" pitchFamily="34" charset="0"/>
                <a:ea typeface="Lato Black" panose="020F0502020204030203" pitchFamily="34" charset="0"/>
                <a:cs typeface="Calibri" panose="020F0502020204030204" pitchFamily="34" charset="0"/>
              </a:rPr>
              <a:t>KALİTE </a:t>
            </a:r>
            <a:r>
              <a:rPr lang="tr-TR" sz="7200" b="1" dirty="0" smtClean="0">
                <a:solidFill>
                  <a:srgbClr val="9900CC"/>
                </a:solidFill>
                <a:latin typeface="Calibri" panose="020F0502020204030204" pitchFamily="34" charset="0"/>
                <a:ea typeface="Lato Black" panose="020F0502020204030203" pitchFamily="34" charset="0"/>
                <a:cs typeface="Calibri" panose="020F0502020204030204" pitchFamily="34" charset="0"/>
              </a:rPr>
              <a:t>KOMİSYONU TOPLANTISI</a:t>
            </a:r>
          </a:p>
          <a:p>
            <a:pPr algn="ctr">
              <a:lnSpc>
                <a:spcPct val="150000"/>
              </a:lnSpc>
            </a:pPr>
            <a:r>
              <a:rPr lang="tr-TR" sz="4800" b="1" dirty="0" smtClean="0">
                <a:solidFill>
                  <a:srgbClr val="000000"/>
                </a:solidFill>
                <a:latin typeface="Calibri" panose="020F0502020204030204" pitchFamily="34" charset="0"/>
                <a:ea typeface="Lato Black" panose="020F0502020204030203" pitchFamily="34" charset="0"/>
                <a:cs typeface="Calibri" panose="020F0502020204030204" pitchFamily="34" charset="0"/>
              </a:rPr>
              <a:t>21 Ocak 2020</a:t>
            </a:r>
            <a:endParaRPr lang="tr-TR" sz="4800" b="1" dirty="0">
              <a:solidFill>
                <a:srgbClr val="000000"/>
              </a:solidFill>
              <a:latin typeface="Calibri" panose="020F0502020204030204" pitchFamily="34" charset="0"/>
              <a:ea typeface="Lato Black" panose="020F0502020204030203" pitchFamily="34" charset="0"/>
              <a:cs typeface="Calibri" panose="020F0502020204030204" pitchFamily="34" charset="0"/>
            </a:endParaRPr>
          </a:p>
          <a:p>
            <a:pPr algn="ctr">
              <a:lnSpc>
                <a:spcPct val="150000"/>
              </a:lnSpc>
            </a:pPr>
            <a:endParaRPr lang="en-US" sz="6600" b="1" dirty="0">
              <a:solidFill>
                <a:srgbClr val="000000"/>
              </a:solidFill>
              <a:latin typeface="Calibri" panose="020F0502020204030204" pitchFamily="34" charset="0"/>
              <a:ea typeface="Lato Black" panose="020F0502020204030203" pitchFamily="34" charset="0"/>
              <a:cs typeface="Calibri" panose="020F0502020204030204" pitchFamily="34" charset="0"/>
            </a:endParaRPr>
          </a:p>
        </p:txBody>
      </p:sp>
      <p:pic>
        <p:nvPicPr>
          <p:cNvPr id="11" name="Picture 2" descr="https://www.maltepe.edu.tr/Content/Media/CkEditor/12062018040859436-MaltepeUniversitesi-TR-Pozitif.png">
            <a:extLst>
              <a:ext uri="{FF2B5EF4-FFF2-40B4-BE49-F238E27FC236}">
                <a16:creationId xmlns:a16="http://schemas.microsoft.com/office/drawing/2014/main" id="{64CBF1E2-0C57-409E-AB9A-4FF278787E0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98241" y="0"/>
            <a:ext cx="13582650"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0202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39999"/>
            <a:ext cx="21265307" cy="6678495"/>
          </a:xfrm>
          <a:prstGeom prst="rect">
            <a:avLst/>
          </a:prstGeom>
        </p:spPr>
        <p:txBody>
          <a:bodyPr>
            <a:normAutofit/>
          </a:bodyPr>
          <a:lstStyle/>
          <a:p>
            <a:endParaRPr lang="tr-TR" sz="5800" dirty="0" smtClean="0">
              <a:latin typeface="Arial" panose="020B0604020202020204" pitchFamily="34" charset="0"/>
              <a:cs typeface="Arial" panose="020B0604020202020204" pitchFamily="34" charset="0"/>
            </a:endParaRPr>
          </a:p>
          <a:p>
            <a:endParaRPr lang="tr-TR" sz="5800" dirty="0" smtClean="0">
              <a:latin typeface="Arial" panose="020B0604020202020204" pitchFamily="34" charset="0"/>
              <a:cs typeface="Arial" panose="020B0604020202020204" pitchFamily="34" charset="0"/>
            </a:endParaRPr>
          </a:p>
          <a:p>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12028"/>
            <a:ext cx="24377650" cy="1107996"/>
          </a:xfrm>
          <a:prstGeom prst="rect">
            <a:avLst/>
          </a:prstGeom>
          <a:noFill/>
          <a:ln>
            <a:noFill/>
          </a:ln>
        </p:spPr>
        <p:txBody>
          <a:bodyPr wrap="square" rtlCol="0">
            <a:spAutoFit/>
          </a:bodyPr>
          <a:lstStyle/>
          <a:p>
            <a:pPr algn="ctr"/>
            <a:r>
              <a:rPr lang="tr-TR" sz="66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2020-2024 STRATEJİK PLAN TEMEL PERFORMANS GÖSTERGELERİ</a:t>
            </a:r>
            <a:endParaRPr lang="tr-TR"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graphicFrame>
        <p:nvGraphicFramePr>
          <p:cNvPr id="2" name="Tablo 1"/>
          <p:cNvGraphicFramePr>
            <a:graphicFrameLocks noGrp="1"/>
          </p:cNvGraphicFramePr>
          <p:nvPr>
            <p:extLst>
              <p:ext uri="{D42A27DB-BD31-4B8C-83A1-F6EECF244321}">
                <p14:modId xmlns:p14="http://schemas.microsoft.com/office/powerpoint/2010/main" val="1930574117"/>
              </p:ext>
            </p:extLst>
          </p:nvPr>
        </p:nvGraphicFramePr>
        <p:xfrm>
          <a:off x="1676400" y="1685361"/>
          <a:ext cx="20645718" cy="12086247"/>
        </p:xfrm>
        <a:graphic>
          <a:graphicData uri="http://schemas.openxmlformats.org/drawingml/2006/table">
            <a:tbl>
              <a:tblPr firstRow="1" firstCol="1" bandRow="1">
                <a:tableStyleId>{5C22544A-7EE6-4342-B048-85BDC9FD1C3A}</a:tableStyleId>
              </a:tblPr>
              <a:tblGrid>
                <a:gridCol w="13551850">
                  <a:extLst>
                    <a:ext uri="{9D8B030D-6E8A-4147-A177-3AD203B41FA5}">
                      <a16:colId xmlns:a16="http://schemas.microsoft.com/office/drawing/2014/main" val="1797218345"/>
                    </a:ext>
                  </a:extLst>
                </a:gridCol>
                <a:gridCol w="3555192">
                  <a:extLst>
                    <a:ext uri="{9D8B030D-6E8A-4147-A177-3AD203B41FA5}">
                      <a16:colId xmlns:a16="http://schemas.microsoft.com/office/drawing/2014/main" val="782450972"/>
                    </a:ext>
                  </a:extLst>
                </a:gridCol>
                <a:gridCol w="3538676">
                  <a:extLst>
                    <a:ext uri="{9D8B030D-6E8A-4147-A177-3AD203B41FA5}">
                      <a16:colId xmlns:a16="http://schemas.microsoft.com/office/drawing/2014/main" val="2973045014"/>
                    </a:ext>
                  </a:extLst>
                </a:gridCol>
              </a:tblGrid>
              <a:tr h="662193">
                <a:tc>
                  <a:txBody>
                    <a:bodyPr/>
                    <a:lstStyle/>
                    <a:p>
                      <a:pPr algn="just">
                        <a:lnSpc>
                          <a:spcPct val="150000"/>
                        </a:lnSpc>
                        <a:spcAft>
                          <a:spcPts val="0"/>
                        </a:spcAft>
                      </a:pPr>
                      <a:r>
                        <a:rPr lang="tr-TR" sz="2400">
                          <a:effectLst/>
                          <a:latin typeface="Arial" panose="020B0604020202020204" pitchFamily="34" charset="0"/>
                          <a:cs typeface="Arial" panose="020B0604020202020204" pitchFamily="34" charset="0"/>
                        </a:rPr>
                        <a:t>Temel Performans Göstergeleri</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Başlangıç Değeri (2019)</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Plan Dönem Sonu Hedeflenen Değeri (2024)</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96996538"/>
                  </a:ext>
                </a:extLst>
              </a:tr>
              <a:tr h="662193">
                <a:tc>
                  <a:txBody>
                    <a:bodyPr/>
                    <a:lstStyle/>
                    <a:p>
                      <a:pPr algn="l">
                        <a:lnSpc>
                          <a:spcPct val="150000"/>
                        </a:lnSpc>
                        <a:spcAft>
                          <a:spcPts val="0"/>
                        </a:spcAft>
                      </a:pPr>
                      <a:r>
                        <a:rPr lang="tr-TR" sz="2400" dirty="0">
                          <a:effectLst/>
                          <a:latin typeface="Arial" panose="020B0604020202020204" pitchFamily="34" charset="0"/>
                          <a:cs typeface="Arial" panose="020B0604020202020204" pitchFamily="34" charset="0"/>
                        </a:rPr>
                        <a:t>SCI-</a:t>
                      </a:r>
                      <a:r>
                        <a:rPr lang="tr-TR" sz="2400" dirty="0" err="1">
                          <a:effectLst/>
                          <a:latin typeface="Arial" panose="020B0604020202020204" pitchFamily="34" charset="0"/>
                          <a:cs typeface="Arial" panose="020B0604020202020204" pitchFamily="34" charset="0"/>
                        </a:rPr>
                        <a:t>expanded</a:t>
                      </a:r>
                      <a:r>
                        <a:rPr lang="tr-TR" sz="2400" dirty="0">
                          <a:effectLst/>
                          <a:latin typeface="Arial" panose="020B0604020202020204" pitchFamily="34" charset="0"/>
                          <a:cs typeface="Arial" panose="020B0604020202020204" pitchFamily="34" charset="0"/>
                        </a:rPr>
                        <a:t>, SSCI, AHCI dizinlerindeki dergilerde, Maltepe Üniversitesi adresli olarak yapılan </a:t>
                      </a:r>
                      <a:r>
                        <a:rPr lang="tr-TR" sz="2400" b="1" kern="1200" dirty="0">
                          <a:solidFill>
                            <a:schemeClr val="lt1"/>
                          </a:solidFill>
                          <a:effectLst/>
                          <a:latin typeface="Arial" panose="020B0604020202020204" pitchFamily="34" charset="0"/>
                          <a:ea typeface="+mn-ea"/>
                          <a:cs typeface="Arial" panose="020B0604020202020204" pitchFamily="34" charset="0"/>
                        </a:rPr>
                        <a:t>yayın </a:t>
                      </a:r>
                      <a:r>
                        <a:rPr lang="tr-TR" sz="2400" b="1" kern="1200" dirty="0" smtClean="0">
                          <a:solidFill>
                            <a:schemeClr val="lt1"/>
                          </a:solidFill>
                          <a:effectLst/>
                          <a:latin typeface="Arial" panose="020B0604020202020204" pitchFamily="34" charset="0"/>
                          <a:ea typeface="+mn-ea"/>
                          <a:cs typeface="Arial" panose="020B0604020202020204" pitchFamily="34" charset="0"/>
                        </a:rPr>
                        <a:t>sayısı/toplam öğretim elemanı sayısı</a:t>
                      </a:r>
                      <a:endParaRPr lang="tr-TR" sz="2400" b="1" kern="1200" dirty="0">
                        <a:solidFill>
                          <a:schemeClr val="lt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algn="ctr">
                        <a:lnSpc>
                          <a:spcPct val="150000"/>
                        </a:lnSpc>
                        <a:spcAft>
                          <a:spcPts val="0"/>
                        </a:spcAft>
                      </a:pPr>
                      <a:r>
                        <a:rPr lang="tr-TR" sz="2400" dirty="0" smtClean="0">
                          <a:effectLst/>
                          <a:latin typeface="Arial" panose="020B0604020202020204" pitchFamily="34" charset="0"/>
                          <a:cs typeface="Arial" panose="020B0604020202020204" pitchFamily="34" charset="0"/>
                        </a:rPr>
                        <a:t>0,12</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smtClean="0">
                          <a:effectLst/>
                          <a:latin typeface="Arial" panose="020B0604020202020204" pitchFamily="34" charset="0"/>
                          <a:cs typeface="Arial" panose="020B0604020202020204" pitchFamily="34" charset="0"/>
                        </a:rPr>
                        <a:t>0,35</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10219520"/>
                  </a:ext>
                </a:extLst>
              </a:tr>
              <a:tr h="662193">
                <a:tc>
                  <a:txBody>
                    <a:bodyPr/>
                    <a:lstStyle/>
                    <a:p>
                      <a:pPr algn="l">
                        <a:lnSpc>
                          <a:spcPct val="150000"/>
                        </a:lnSpc>
                        <a:spcAft>
                          <a:spcPts val="0"/>
                        </a:spcAft>
                      </a:pPr>
                      <a:r>
                        <a:rPr lang="tr-TR" sz="2400" dirty="0">
                          <a:effectLst/>
                          <a:latin typeface="Arial" panose="020B0604020202020204" pitchFamily="34" charset="0"/>
                          <a:cs typeface="Arial" panose="020B0604020202020204" pitchFamily="34" charset="0"/>
                        </a:rPr>
                        <a:t>SCI-</a:t>
                      </a:r>
                      <a:r>
                        <a:rPr lang="tr-TR" sz="2400" dirty="0" err="1">
                          <a:effectLst/>
                          <a:latin typeface="Arial" panose="020B0604020202020204" pitchFamily="34" charset="0"/>
                          <a:cs typeface="Arial" panose="020B0604020202020204" pitchFamily="34" charset="0"/>
                        </a:rPr>
                        <a:t>Expanded</a:t>
                      </a:r>
                      <a:r>
                        <a:rPr lang="tr-TR" sz="2400" dirty="0">
                          <a:effectLst/>
                          <a:latin typeface="Arial" panose="020B0604020202020204" pitchFamily="34" charset="0"/>
                          <a:cs typeface="Arial" panose="020B0604020202020204" pitchFamily="34" charset="0"/>
                        </a:rPr>
                        <a:t>, SSCI ve AHCI indekslerinde taranan dergilerde yer alan Maltepe Üniversitesi adresli atıf sayısı/toplam öğretim </a:t>
                      </a:r>
                      <a:r>
                        <a:rPr lang="tr-TR" sz="2400" dirty="0" smtClean="0">
                          <a:effectLst/>
                          <a:latin typeface="Arial" panose="020B0604020202020204" pitchFamily="34" charset="0"/>
                          <a:cs typeface="Arial" panose="020B0604020202020204" pitchFamily="34" charset="0"/>
                        </a:rPr>
                        <a:t>elemanı </a:t>
                      </a:r>
                      <a:r>
                        <a:rPr lang="tr-TR" sz="2400" dirty="0">
                          <a:effectLst/>
                          <a:latin typeface="Arial" panose="020B0604020202020204" pitchFamily="34" charset="0"/>
                          <a:cs typeface="Arial" panose="020B0604020202020204" pitchFamily="34" charset="0"/>
                        </a:rPr>
                        <a:t>sayısı</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smtClean="0">
                          <a:effectLst/>
                          <a:latin typeface="Arial" panose="020B0604020202020204" pitchFamily="34" charset="0"/>
                          <a:cs typeface="Arial" panose="020B0604020202020204" pitchFamily="34" charset="0"/>
                        </a:rPr>
                        <a:t>0,17</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smtClean="0">
                          <a:effectLst/>
                          <a:latin typeface="Arial" panose="020B0604020202020204" pitchFamily="34" charset="0"/>
                          <a:cs typeface="Arial" panose="020B0604020202020204" pitchFamily="34" charset="0"/>
                        </a:rPr>
                        <a:t>0,55</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73894458"/>
                  </a:ext>
                </a:extLst>
              </a:tr>
              <a:tr h="662193">
                <a:tc>
                  <a:txBody>
                    <a:bodyPr/>
                    <a:lstStyle/>
                    <a:p>
                      <a:pPr algn="l">
                        <a:lnSpc>
                          <a:spcPct val="150000"/>
                        </a:lnSpc>
                        <a:spcAft>
                          <a:spcPts val="0"/>
                        </a:spcAft>
                      </a:pPr>
                      <a:r>
                        <a:rPr lang="tr-TR" sz="2400" dirty="0">
                          <a:effectLst/>
                          <a:latin typeface="Arial" panose="020B0604020202020204" pitchFamily="34" charset="0"/>
                          <a:cs typeface="Arial" panose="020B0604020202020204" pitchFamily="34" charset="0"/>
                        </a:rPr>
                        <a:t>Akredite olmuş program sayısı</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5</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36</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84796348"/>
                  </a:ext>
                </a:extLst>
              </a:tr>
              <a:tr h="662193">
                <a:tc>
                  <a:txBody>
                    <a:bodyPr/>
                    <a:lstStyle/>
                    <a:p>
                      <a:pPr algn="l">
                        <a:lnSpc>
                          <a:spcPct val="150000"/>
                        </a:lnSpc>
                        <a:spcAft>
                          <a:spcPts val="0"/>
                        </a:spcAft>
                      </a:pPr>
                      <a:r>
                        <a:rPr lang="tr-TR" sz="2400" dirty="0">
                          <a:effectLst/>
                          <a:latin typeface="Arial" panose="020B0604020202020204" pitchFamily="34" charset="0"/>
                          <a:cs typeface="Arial" panose="020B0604020202020204" pitchFamily="34" charset="0"/>
                        </a:rPr>
                        <a:t>URAP sistemindeki sıralama</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131</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50</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582355165"/>
                  </a:ext>
                </a:extLst>
              </a:tr>
              <a:tr h="662193">
                <a:tc>
                  <a:txBody>
                    <a:bodyPr/>
                    <a:lstStyle/>
                    <a:p>
                      <a:pPr algn="l">
                        <a:lnSpc>
                          <a:spcPct val="150000"/>
                        </a:lnSpc>
                        <a:spcAft>
                          <a:spcPts val="0"/>
                        </a:spcAft>
                      </a:pPr>
                      <a:r>
                        <a:rPr lang="tr-TR" sz="2400" dirty="0">
                          <a:effectLst/>
                          <a:latin typeface="Arial" panose="020B0604020202020204" pitchFamily="34" charset="0"/>
                          <a:cs typeface="Arial" panose="020B0604020202020204" pitchFamily="34" charset="0"/>
                        </a:rPr>
                        <a:t>Doktora mezun sayısı (Doktora/Tıpta uzmanlık/Sanatta yeterlik)</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a:effectLst/>
                          <a:latin typeface="Arial" panose="020B0604020202020204" pitchFamily="34" charset="0"/>
                          <a:cs typeface="Arial" panose="020B0604020202020204" pitchFamily="34" charset="0"/>
                        </a:rPr>
                        <a:t>260</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a:effectLst/>
                          <a:latin typeface="Arial" panose="020B0604020202020204" pitchFamily="34" charset="0"/>
                          <a:cs typeface="Arial" panose="020B0604020202020204" pitchFamily="34" charset="0"/>
                        </a:rPr>
                        <a:t>300</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069675003"/>
                  </a:ext>
                </a:extLst>
              </a:tr>
              <a:tr h="662193">
                <a:tc>
                  <a:txBody>
                    <a:bodyPr/>
                    <a:lstStyle/>
                    <a:p>
                      <a:pPr algn="l">
                        <a:lnSpc>
                          <a:spcPct val="150000"/>
                        </a:lnSpc>
                        <a:spcAft>
                          <a:spcPts val="0"/>
                        </a:spcAft>
                      </a:pPr>
                      <a:r>
                        <a:rPr lang="tr-TR" sz="2400">
                          <a:effectLst/>
                          <a:latin typeface="Arial" panose="020B0604020202020204" pitchFamily="34" charset="0"/>
                          <a:cs typeface="Arial" panose="020B0604020202020204" pitchFamily="34" charset="0"/>
                        </a:rPr>
                        <a:t>Patent/faydalı model/endüstriyel tasarım/ticari ürün başvuru sayısı</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a:effectLst/>
                          <a:latin typeface="Arial" panose="020B0604020202020204" pitchFamily="34" charset="0"/>
                          <a:cs typeface="Arial" panose="020B0604020202020204" pitchFamily="34" charset="0"/>
                        </a:rPr>
                        <a:t>8</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15</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727723018"/>
                  </a:ext>
                </a:extLst>
              </a:tr>
              <a:tr h="662193">
                <a:tc>
                  <a:txBody>
                    <a:bodyPr/>
                    <a:lstStyle/>
                    <a:p>
                      <a:pPr algn="l">
                        <a:lnSpc>
                          <a:spcPct val="150000"/>
                        </a:lnSpc>
                        <a:spcAft>
                          <a:spcPts val="0"/>
                        </a:spcAft>
                      </a:pPr>
                      <a:r>
                        <a:rPr lang="tr-TR" sz="2400" dirty="0">
                          <a:effectLst/>
                          <a:latin typeface="Arial" panose="020B0604020202020204" pitchFamily="34" charset="0"/>
                          <a:cs typeface="Arial" panose="020B0604020202020204" pitchFamily="34" charset="0"/>
                        </a:rPr>
                        <a:t>TTO’da yapılan toplam Kontratlı Ar-Ge Projesi sayısı</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0</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15</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09250422"/>
                  </a:ext>
                </a:extLst>
              </a:tr>
              <a:tr h="662193">
                <a:tc>
                  <a:txBody>
                    <a:bodyPr/>
                    <a:lstStyle/>
                    <a:p>
                      <a:pPr algn="l">
                        <a:lnSpc>
                          <a:spcPct val="150000"/>
                        </a:lnSpc>
                        <a:spcAft>
                          <a:spcPts val="0"/>
                        </a:spcAft>
                      </a:pPr>
                      <a:r>
                        <a:rPr lang="tr-TR" sz="2400">
                          <a:effectLst/>
                          <a:latin typeface="Arial" panose="020B0604020202020204" pitchFamily="34" charset="0"/>
                          <a:cs typeface="Arial" panose="020B0604020202020204" pitchFamily="34" charset="0"/>
                        </a:rPr>
                        <a:t>Teknopark İstanbul’da öğretim elemanı/öğrencilerin ortak veya sahibi olduğu faal firma sayısı</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2</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24</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05022572"/>
                  </a:ext>
                </a:extLst>
              </a:tr>
              <a:tr h="662193">
                <a:tc>
                  <a:txBody>
                    <a:bodyPr/>
                    <a:lstStyle/>
                    <a:p>
                      <a:pPr algn="l">
                        <a:lnSpc>
                          <a:spcPct val="150000"/>
                        </a:lnSpc>
                        <a:spcAft>
                          <a:spcPts val="0"/>
                        </a:spcAft>
                      </a:pPr>
                      <a:r>
                        <a:rPr lang="tr-TR" sz="2400">
                          <a:effectLst/>
                          <a:latin typeface="Arial" panose="020B0604020202020204" pitchFamily="34" charset="0"/>
                          <a:cs typeface="Arial" panose="020B0604020202020204" pitchFamily="34" charset="0"/>
                        </a:rPr>
                        <a:t>Uluslararası proje sayısı</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0</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2</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40191259"/>
                  </a:ext>
                </a:extLst>
              </a:tr>
              <a:tr h="662193">
                <a:tc>
                  <a:txBody>
                    <a:bodyPr/>
                    <a:lstStyle/>
                    <a:p>
                      <a:pPr algn="l">
                        <a:lnSpc>
                          <a:spcPct val="150000"/>
                        </a:lnSpc>
                        <a:spcAft>
                          <a:spcPts val="0"/>
                        </a:spcAft>
                      </a:pPr>
                      <a:r>
                        <a:rPr lang="tr-TR" sz="2400">
                          <a:effectLst/>
                          <a:latin typeface="Arial" panose="020B0604020202020204" pitchFamily="34" charset="0"/>
                          <a:cs typeface="Arial" panose="020B0604020202020204" pitchFamily="34" charset="0"/>
                        </a:rPr>
                        <a:t>Maltepe Üniversitesi tarafından üretilen sosyal sorumluluk projeleri sayısı</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3</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8</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24418254"/>
                  </a:ext>
                </a:extLst>
              </a:tr>
              <a:tr h="662193">
                <a:tc>
                  <a:txBody>
                    <a:bodyPr/>
                    <a:lstStyle/>
                    <a:p>
                      <a:pPr algn="l">
                        <a:lnSpc>
                          <a:spcPct val="150000"/>
                        </a:lnSpc>
                        <a:spcAft>
                          <a:spcPts val="0"/>
                        </a:spcAft>
                      </a:pPr>
                      <a:r>
                        <a:rPr lang="tr-TR" sz="2400">
                          <a:effectLst/>
                          <a:latin typeface="Arial" panose="020B0604020202020204" pitchFamily="34" charset="0"/>
                          <a:cs typeface="Arial" panose="020B0604020202020204" pitchFamily="34" charset="0"/>
                        </a:rPr>
                        <a:t>Mezun Bilgi Güncelleme Sistemine kayıtlı mezun sayısı</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a:effectLst/>
                          <a:latin typeface="Arial" panose="020B0604020202020204" pitchFamily="34" charset="0"/>
                          <a:cs typeface="Arial" panose="020B0604020202020204" pitchFamily="34" charset="0"/>
                        </a:rPr>
                        <a:t>2254</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a:effectLst/>
                          <a:latin typeface="Arial" panose="020B0604020202020204" pitchFamily="34" charset="0"/>
                          <a:cs typeface="Arial" panose="020B0604020202020204" pitchFamily="34" charset="0"/>
                        </a:rPr>
                        <a:t>3600</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15536719"/>
                  </a:ext>
                </a:extLst>
              </a:tr>
              <a:tr h="662193">
                <a:tc>
                  <a:txBody>
                    <a:bodyPr/>
                    <a:lstStyle/>
                    <a:p>
                      <a:pPr algn="l">
                        <a:lnSpc>
                          <a:spcPct val="150000"/>
                        </a:lnSpc>
                        <a:spcAft>
                          <a:spcPts val="0"/>
                        </a:spcAft>
                      </a:pPr>
                      <a:r>
                        <a:rPr lang="tr-TR" sz="2400">
                          <a:effectLst/>
                          <a:latin typeface="Arial" panose="020B0604020202020204" pitchFamily="34" charset="0"/>
                          <a:cs typeface="Arial" panose="020B0604020202020204" pitchFamily="34" charset="0"/>
                        </a:rPr>
                        <a:t>Değişim Programları hareketliliğinden yararlanan öğrenci sayısı</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40</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80</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54803005"/>
                  </a:ext>
                </a:extLst>
              </a:tr>
              <a:tr h="662193">
                <a:tc>
                  <a:txBody>
                    <a:bodyPr/>
                    <a:lstStyle/>
                    <a:p>
                      <a:pPr algn="l">
                        <a:lnSpc>
                          <a:spcPct val="150000"/>
                        </a:lnSpc>
                        <a:spcAft>
                          <a:spcPts val="0"/>
                        </a:spcAft>
                      </a:pPr>
                      <a:r>
                        <a:rPr lang="tr-TR" sz="2400">
                          <a:effectLst/>
                          <a:latin typeface="Arial" panose="020B0604020202020204" pitchFamily="34" charset="0"/>
                          <a:cs typeface="Arial" panose="020B0604020202020204" pitchFamily="34" charset="0"/>
                        </a:rPr>
                        <a:t>Değişim Programları hareketliliğinden yararlanan akademik ve idari personel sayısı</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19</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a:effectLst/>
                          <a:latin typeface="Arial" panose="020B0604020202020204" pitchFamily="34" charset="0"/>
                          <a:cs typeface="Arial" panose="020B0604020202020204" pitchFamily="34" charset="0"/>
                        </a:rPr>
                        <a:t>30</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544575"/>
                  </a:ext>
                </a:extLst>
              </a:tr>
              <a:tr h="662193">
                <a:tc>
                  <a:txBody>
                    <a:bodyPr/>
                    <a:lstStyle/>
                    <a:p>
                      <a:pPr algn="l">
                        <a:lnSpc>
                          <a:spcPct val="150000"/>
                        </a:lnSpc>
                        <a:spcAft>
                          <a:spcPts val="0"/>
                        </a:spcAft>
                      </a:pPr>
                      <a:r>
                        <a:rPr lang="tr-TR" sz="2400">
                          <a:effectLst/>
                          <a:latin typeface="Arial" panose="020B0604020202020204" pitchFamily="34" charset="0"/>
                          <a:cs typeface="Arial" panose="020B0604020202020204" pitchFamily="34" charset="0"/>
                        </a:rPr>
                        <a:t>Uluslararası Anlaşma sayısı</a:t>
                      </a:r>
                      <a:endParaRPr lang="tr-TR"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a:effectLst/>
                          <a:latin typeface="Arial" panose="020B0604020202020204" pitchFamily="34" charset="0"/>
                          <a:cs typeface="Arial" panose="020B0604020202020204" pitchFamily="34" charset="0"/>
                        </a:rPr>
                        <a:t>8</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50000"/>
                        </a:lnSpc>
                        <a:spcAft>
                          <a:spcPts val="0"/>
                        </a:spcAft>
                      </a:pPr>
                      <a:r>
                        <a:rPr lang="tr-TR" sz="2400" dirty="0">
                          <a:effectLst/>
                          <a:latin typeface="Arial" panose="020B0604020202020204" pitchFamily="34" charset="0"/>
                          <a:cs typeface="Arial" panose="020B0604020202020204" pitchFamily="34" charset="0"/>
                        </a:rPr>
                        <a:t>21</a:t>
                      </a:r>
                      <a:endParaRPr lang="tr-TR"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8204984"/>
                  </a:ext>
                </a:extLst>
              </a:tr>
            </a:tbl>
          </a:graphicData>
        </a:graphic>
      </p:graphicFrame>
    </p:spTree>
    <p:extLst>
      <p:ext uri="{BB962C8B-B14F-4D97-AF65-F5344CB8AC3E}">
        <p14:creationId xmlns:p14="http://schemas.microsoft.com/office/powerpoint/2010/main" val="26309940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40000"/>
            <a:ext cx="23722148" cy="7057892"/>
          </a:xfrm>
          <a:prstGeom prst="rect">
            <a:avLst/>
          </a:prstGeom>
        </p:spPr>
        <p:txBody>
          <a:bodyPr>
            <a:noAutofit/>
          </a:bodyPr>
          <a:lstStyle/>
          <a:p>
            <a:pPr>
              <a:lnSpc>
                <a:spcPct val="150000"/>
              </a:lnSpc>
            </a:pPr>
            <a:r>
              <a:rPr lang="tr-TR" sz="4400" b="1" dirty="0">
                <a:solidFill>
                  <a:schemeClr val="accent1"/>
                </a:solidFill>
              </a:rPr>
              <a:t>SA1. Kurumsal imajı geliştirme, kurumsal kimlik ve markalaşmayı </a:t>
            </a:r>
            <a:r>
              <a:rPr lang="tr-TR" sz="4400" b="1" dirty="0" smtClean="0">
                <a:solidFill>
                  <a:schemeClr val="accent1"/>
                </a:solidFill>
              </a:rPr>
              <a:t>güçlendirme</a:t>
            </a:r>
          </a:p>
          <a:p>
            <a:pPr>
              <a:lnSpc>
                <a:spcPct val="150000"/>
              </a:lnSpc>
            </a:pPr>
            <a:r>
              <a:rPr lang="tr-TR" sz="4400" b="1" dirty="0" smtClean="0">
                <a:solidFill>
                  <a:schemeClr val="accent1"/>
                </a:solidFill>
              </a:rPr>
              <a:t>SA2</a:t>
            </a:r>
            <a:r>
              <a:rPr lang="tr-TR" sz="4400" b="1" dirty="0">
                <a:solidFill>
                  <a:schemeClr val="accent1"/>
                </a:solidFill>
              </a:rPr>
              <a:t>. Eğitim-öğretim faaliyetlerinin kalitesini sürekli </a:t>
            </a:r>
            <a:r>
              <a:rPr lang="tr-TR" sz="4400" b="1" dirty="0" smtClean="0">
                <a:solidFill>
                  <a:schemeClr val="accent1"/>
                </a:solidFill>
              </a:rPr>
              <a:t>geliştirme</a:t>
            </a:r>
          </a:p>
          <a:p>
            <a:pPr>
              <a:lnSpc>
                <a:spcPct val="150000"/>
              </a:lnSpc>
            </a:pPr>
            <a:r>
              <a:rPr lang="tr-TR" sz="4400" b="1" dirty="0" smtClean="0">
                <a:solidFill>
                  <a:schemeClr val="accent1"/>
                </a:solidFill>
              </a:rPr>
              <a:t>SA3</a:t>
            </a:r>
            <a:r>
              <a:rPr lang="tr-TR" sz="4400" b="1" dirty="0">
                <a:solidFill>
                  <a:schemeClr val="accent1"/>
                </a:solidFill>
              </a:rPr>
              <a:t>. Yerel, bölgesel ve küresel öncelikleri dikkate alarak, Ar-Ge/Yenilikçilik /Topluma </a:t>
            </a:r>
            <a:r>
              <a:rPr lang="tr-TR" sz="4400" b="1" dirty="0" smtClean="0">
                <a:solidFill>
                  <a:schemeClr val="accent1"/>
                </a:solidFill>
              </a:rPr>
              <a:t>Katkı</a:t>
            </a:r>
          </a:p>
          <a:p>
            <a:pPr>
              <a:lnSpc>
                <a:spcPct val="150000"/>
              </a:lnSpc>
            </a:pPr>
            <a:r>
              <a:rPr lang="tr-TR" sz="4400" b="1" dirty="0">
                <a:solidFill>
                  <a:schemeClr val="accent1"/>
                </a:solidFill>
              </a:rPr>
              <a:t> </a:t>
            </a:r>
            <a:r>
              <a:rPr lang="tr-TR" sz="4400" b="1" dirty="0" smtClean="0">
                <a:solidFill>
                  <a:schemeClr val="accent1"/>
                </a:solidFill>
              </a:rPr>
              <a:t>       faaliyetlerinin </a:t>
            </a:r>
            <a:r>
              <a:rPr lang="tr-TR" sz="4400" b="1" dirty="0">
                <a:solidFill>
                  <a:schemeClr val="accent1"/>
                </a:solidFill>
              </a:rPr>
              <a:t>alanını çeşitlendirme ve sürekli </a:t>
            </a:r>
            <a:r>
              <a:rPr lang="tr-TR" sz="4400" b="1" dirty="0" smtClean="0">
                <a:solidFill>
                  <a:schemeClr val="accent1"/>
                </a:solidFill>
              </a:rPr>
              <a:t>geliştirme</a:t>
            </a:r>
          </a:p>
          <a:p>
            <a:pPr>
              <a:lnSpc>
                <a:spcPct val="150000"/>
              </a:lnSpc>
            </a:pPr>
            <a:r>
              <a:rPr lang="tr-TR" sz="4400" b="1" dirty="0" smtClean="0">
                <a:solidFill>
                  <a:schemeClr val="accent1"/>
                </a:solidFill>
              </a:rPr>
              <a:t>SA4</a:t>
            </a:r>
            <a:r>
              <a:rPr lang="tr-TR" sz="4400" b="1" dirty="0">
                <a:solidFill>
                  <a:schemeClr val="accent1"/>
                </a:solidFill>
              </a:rPr>
              <a:t>. Her alanda kalite yönetim sistemlerini hayata geçirme ve sürdürülebilirliğini </a:t>
            </a:r>
            <a:r>
              <a:rPr lang="tr-TR" sz="4400" b="1" dirty="0" smtClean="0">
                <a:solidFill>
                  <a:schemeClr val="accent1"/>
                </a:solidFill>
              </a:rPr>
              <a:t>sağlama</a:t>
            </a:r>
          </a:p>
          <a:p>
            <a:pPr>
              <a:lnSpc>
                <a:spcPct val="150000"/>
              </a:lnSpc>
            </a:pPr>
            <a:r>
              <a:rPr lang="tr-TR" sz="4400" b="1" dirty="0" smtClean="0">
                <a:solidFill>
                  <a:schemeClr val="accent1"/>
                </a:solidFill>
              </a:rPr>
              <a:t>SA5</a:t>
            </a:r>
            <a:r>
              <a:rPr lang="tr-TR" sz="4400" b="1" dirty="0">
                <a:solidFill>
                  <a:schemeClr val="accent1"/>
                </a:solidFill>
              </a:rPr>
              <a:t>. Yaşam boyu öğrenme yaklaşımını sürdürme ve dijitalleşmeye ağırlık </a:t>
            </a:r>
            <a:r>
              <a:rPr lang="tr-TR" sz="4400" b="1" dirty="0" smtClean="0">
                <a:solidFill>
                  <a:schemeClr val="accent1"/>
                </a:solidFill>
              </a:rPr>
              <a:t>verme</a:t>
            </a:r>
          </a:p>
          <a:p>
            <a:pPr>
              <a:lnSpc>
                <a:spcPct val="150000"/>
              </a:lnSpc>
            </a:pPr>
            <a:r>
              <a:rPr lang="tr-TR" sz="4400" b="1" dirty="0" smtClean="0">
                <a:solidFill>
                  <a:schemeClr val="accent1"/>
                </a:solidFill>
              </a:rPr>
              <a:t>SA6</a:t>
            </a:r>
            <a:r>
              <a:rPr lang="tr-TR" sz="4400" b="1" dirty="0">
                <a:solidFill>
                  <a:schemeClr val="accent1"/>
                </a:solidFill>
              </a:rPr>
              <a:t>. Uluslararasılaşma düzeyini </a:t>
            </a:r>
            <a:r>
              <a:rPr lang="tr-TR" sz="4400" b="1" dirty="0" smtClean="0">
                <a:solidFill>
                  <a:schemeClr val="accent1"/>
                </a:solidFill>
              </a:rPr>
              <a:t>artırma</a:t>
            </a:r>
            <a:endParaRPr kumimoji="0" lang="tr-TR" sz="4400" b="1" i="0" u="none" strike="noStrike" kern="1200" cap="none" spc="0" normalizeH="0" baseline="0" noProof="0" dirty="0">
              <a:ln>
                <a:noFill/>
              </a:ln>
              <a:solidFill>
                <a:schemeClr val="accent1"/>
              </a:solidFill>
              <a:effectLst/>
              <a:uLnTx/>
              <a:uFillTx/>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65815"/>
            <a:ext cx="24377650" cy="1015663"/>
          </a:xfrm>
          <a:prstGeom prst="rect">
            <a:avLst/>
          </a:prstGeom>
          <a:noFill/>
          <a:ln>
            <a:noFill/>
          </a:ln>
        </p:spPr>
        <p:txBody>
          <a:bodyPr wrap="square" rtlCol="0">
            <a:spAutoFit/>
          </a:bodyPr>
          <a:lstStyle/>
          <a:p>
            <a:pPr algn="ctr"/>
            <a:r>
              <a:rPr lang="tr-TR" sz="60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AMAÇLAR</a:t>
            </a:r>
            <a:endParaRPr lang="tr-TR"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5816248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40000"/>
            <a:ext cx="22598742" cy="7541987"/>
          </a:xfrm>
          <a:prstGeom prst="rect">
            <a:avLst/>
          </a:prstGeom>
        </p:spPr>
        <p:txBody>
          <a:bodyPr>
            <a:noAutofit/>
          </a:bodyPr>
          <a:lstStyle/>
          <a:p>
            <a:r>
              <a:rPr lang="tr-TR" sz="4400" b="1" dirty="0">
                <a:solidFill>
                  <a:schemeClr val="accent1"/>
                </a:solidFill>
              </a:rPr>
              <a:t>SA1.</a:t>
            </a:r>
            <a:r>
              <a:rPr lang="tr-TR" sz="4400" dirty="0">
                <a:solidFill>
                  <a:schemeClr val="accent1"/>
                </a:solidFill>
              </a:rPr>
              <a:t> </a:t>
            </a:r>
            <a:r>
              <a:rPr lang="tr-TR" sz="4400" b="1" dirty="0" smtClean="0">
                <a:solidFill>
                  <a:schemeClr val="accent1"/>
                </a:solidFill>
              </a:rPr>
              <a:t>Kurumsal imajı geliştirme, </a:t>
            </a:r>
            <a:r>
              <a:rPr lang="tr-TR" sz="4400" b="1" dirty="0">
                <a:solidFill>
                  <a:schemeClr val="accent1"/>
                </a:solidFill>
              </a:rPr>
              <a:t>kurumsal kimlik ve </a:t>
            </a:r>
            <a:r>
              <a:rPr lang="tr-TR" sz="4400" b="1" dirty="0" smtClean="0">
                <a:solidFill>
                  <a:schemeClr val="accent1"/>
                </a:solidFill>
              </a:rPr>
              <a:t>markalaşmayı güçlendirme</a:t>
            </a:r>
          </a:p>
          <a:p>
            <a:endParaRPr lang="tr-TR" sz="2800" dirty="0" smtClean="0">
              <a:solidFill>
                <a:schemeClr val="accent1"/>
              </a:solidFill>
            </a:endParaRPr>
          </a:p>
          <a:p>
            <a:pPr>
              <a:lnSpc>
                <a:spcPct val="107000"/>
              </a:lnSpc>
              <a:spcAft>
                <a:spcPts val="0"/>
              </a:spcAft>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1.1. Öğretim elemanlarının araştırmaya yönelik çalışmalarının devamının artırılarak </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sağlanması</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1.2.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Maltepe Üniversitesi adresli makale, kitap, atıf, patent, faydalı model ve ticari ürün sayısının </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arttırılması</a:t>
            </a:r>
            <a:endPar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1.3. Öğretim elemanlarının ulusal/uluslararası projelerinin sayısının artırılması</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1.4. Doktora öğrencilerinin sayısının ve yaptıkları araştırmalarının niteliğinin artırılması</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1.5. Üniversitenin sıralama sistemlerinde üst konumlarda yer almasının sağlanması</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1.6. Ulusal/Uluslararası imaj ve saygınlığın artırılması</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1.7. Üniversitenin sosyal medyadaki tanınırlığını arttırılması</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1.8. Tercih Tanıtım Etkinliklerinin sayısının artırılması</a:t>
            </a:r>
          </a:p>
          <a:p>
            <a:pPr algn="just">
              <a:lnSpc>
                <a:spcPct val="107000"/>
              </a:lnSpc>
            </a:pPr>
            <a:endPar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tr-TR" sz="4400" dirty="0" smtClean="0">
              <a:solidFill>
                <a:schemeClr val="accent1"/>
              </a:solidFill>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83744"/>
            <a:ext cx="24377650" cy="923330"/>
          </a:xfrm>
          <a:prstGeom prst="rect">
            <a:avLst/>
          </a:prstGeom>
          <a:noFill/>
          <a:ln>
            <a:noFill/>
          </a:ln>
        </p:spPr>
        <p:txBody>
          <a:bodyPr wrap="square" rtlCol="0">
            <a:spAutoFit/>
          </a:bodyPr>
          <a:lstStyle/>
          <a:p>
            <a:pPr algn="ct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AMAÇLAR</a:t>
            </a:r>
            <a:r>
              <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 </a:t>
            </a: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VE HEDEFLER</a:t>
            </a:r>
            <a:endPar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11968792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40000"/>
            <a:ext cx="22598742" cy="9962909"/>
          </a:xfrm>
          <a:prstGeom prst="rect">
            <a:avLst/>
          </a:prstGeom>
        </p:spPr>
        <p:txBody>
          <a:bodyPr>
            <a:noAutofit/>
          </a:bodyPr>
          <a:lstStyle/>
          <a:p>
            <a:r>
              <a:rPr lang="tr-TR" sz="4400" b="1" dirty="0" smtClean="0">
                <a:solidFill>
                  <a:schemeClr val="accent1"/>
                </a:solidFill>
              </a:rPr>
              <a:t>SA2.</a:t>
            </a:r>
            <a:r>
              <a:rPr lang="tr-TR" sz="4400" dirty="0" smtClean="0">
                <a:solidFill>
                  <a:schemeClr val="accent1"/>
                </a:solidFill>
              </a:rPr>
              <a:t> </a:t>
            </a:r>
            <a:r>
              <a:rPr lang="tr-TR" sz="4400" b="1" dirty="0">
                <a:solidFill>
                  <a:schemeClr val="accent1"/>
                </a:solidFill>
              </a:rPr>
              <a:t>Eğitim-öğretim faaliyetlerinin kalitesini sürekli </a:t>
            </a:r>
            <a:r>
              <a:rPr lang="tr-TR" sz="4400" b="1" dirty="0" smtClean="0">
                <a:solidFill>
                  <a:schemeClr val="accent1"/>
                </a:solidFill>
              </a:rPr>
              <a:t>geliştirme</a:t>
            </a:r>
            <a:endParaRPr lang="tr-TR" sz="4400" b="1" dirty="0">
              <a:solidFill>
                <a:schemeClr val="accent1"/>
              </a:solidFill>
            </a:endParaRPr>
          </a:p>
          <a:p>
            <a:endParaRPr lang="tr-TR" sz="2800" b="1" dirty="0">
              <a:solidFill>
                <a:schemeClr val="accent1"/>
              </a:solidFill>
            </a:endParaRPr>
          </a:p>
          <a:p>
            <a:pPr>
              <a:lnSpc>
                <a:spcPct val="107000"/>
              </a:lnSpc>
              <a:spcAft>
                <a:spcPts val="0"/>
              </a:spcAft>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2</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.1</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Lisansüstü programların çeşitlendirilmesi ve sayısının artırılması</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2</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.2.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Çift anadal ve yandal seçenek sayısının arttırılması </a:t>
            </a:r>
            <a:endPar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2.3. Eğitim, araştırma ve sosyal alanların fiziki alt yapısının geliştirmesi</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2.4. Meslek ve Teknik Eğitim Bölgesinde alan temelli MYO kurulması</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2.5</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Öğrencilere yönelik sosyal, kültürel ve sportif alanlarda sunulan hizmetlerin kapasitesinin ve </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kalitesinin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arttırılması</a:t>
            </a: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tr-TR" sz="4400" dirty="0" smtClean="0">
              <a:solidFill>
                <a:schemeClr val="accent1"/>
              </a:solidFill>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83744"/>
            <a:ext cx="24377650" cy="923330"/>
          </a:xfrm>
          <a:prstGeom prst="rect">
            <a:avLst/>
          </a:prstGeom>
          <a:noFill/>
          <a:ln>
            <a:noFill/>
          </a:ln>
        </p:spPr>
        <p:txBody>
          <a:bodyPr wrap="square" rtlCol="0">
            <a:spAutoFit/>
          </a:bodyPr>
          <a:lstStyle/>
          <a:p>
            <a:pPr algn="ct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AMAÇLAR VE HEDEFLER</a:t>
            </a:r>
            <a:endPar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9867498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40000"/>
            <a:ext cx="22598742" cy="9962909"/>
          </a:xfrm>
          <a:prstGeom prst="rect">
            <a:avLst/>
          </a:prstGeom>
        </p:spPr>
        <p:txBody>
          <a:bodyPr>
            <a:noAutofit/>
          </a:bodyPr>
          <a:lstStyle/>
          <a:p>
            <a:pPr>
              <a:lnSpc>
                <a:spcPct val="150000"/>
              </a:lnSpc>
            </a:pPr>
            <a:r>
              <a:rPr lang="tr-TR" sz="4400" b="1" dirty="0" smtClean="0">
                <a:solidFill>
                  <a:schemeClr val="accent1"/>
                </a:solidFill>
              </a:rPr>
              <a:t>SA3.</a:t>
            </a:r>
            <a:r>
              <a:rPr lang="tr-TR" sz="4400" dirty="0" smtClean="0">
                <a:solidFill>
                  <a:schemeClr val="accent1"/>
                </a:solidFill>
              </a:rPr>
              <a:t> </a:t>
            </a:r>
            <a:r>
              <a:rPr lang="tr-TR" sz="4400" b="1" dirty="0">
                <a:solidFill>
                  <a:schemeClr val="accent1"/>
                </a:solidFill>
              </a:rPr>
              <a:t>Yerel, bölgesel ve küresel öncelikleri dikkate alarak, Ar-Ge/Yenilikçilik /Topluma Katkı</a:t>
            </a:r>
          </a:p>
          <a:p>
            <a:pPr>
              <a:lnSpc>
                <a:spcPct val="150000"/>
              </a:lnSpc>
            </a:pPr>
            <a:r>
              <a:rPr lang="tr-TR" sz="4400" b="1" dirty="0">
                <a:solidFill>
                  <a:schemeClr val="accent1"/>
                </a:solidFill>
              </a:rPr>
              <a:t>        faaliyetlerinin alanını çeşitlendirme ve sürekli geliştirme</a:t>
            </a:r>
          </a:p>
          <a:p>
            <a:endParaRPr lang="tr-TR" sz="2800" b="1" dirty="0">
              <a:solidFill>
                <a:schemeClr val="accent1"/>
              </a:solidFill>
            </a:endParaRP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3</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.1</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TTO hizmet etkinliğinin, çeşitliliğinin ve gelirlerinin artırılması</a:t>
            </a: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3.2. Teknopark İstanbul’da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ar-ge faaliyetlerinin hayata geçirilmesi</a:t>
            </a: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3.3</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Toplumsal sorunlara odaklanma ve çözüme katkı sağlanması</a:t>
            </a: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3.4. Toplumda özel politika gerektiren çocuklar, gençler, kadınlar, engelliler, yaşlılar vb. grupların 	  	    çalışılması ve bu gruplara yönelik politikaların üretilmesi</a:t>
            </a:r>
            <a:endParaRPr lang="tr-TR" sz="44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pPr>
            <a:endPar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tr-TR" sz="4400" dirty="0" smtClean="0">
              <a:solidFill>
                <a:schemeClr val="accent1"/>
              </a:solidFill>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83744"/>
            <a:ext cx="24377650" cy="923330"/>
          </a:xfrm>
          <a:prstGeom prst="rect">
            <a:avLst/>
          </a:prstGeom>
          <a:noFill/>
          <a:ln>
            <a:noFill/>
          </a:ln>
        </p:spPr>
        <p:txBody>
          <a:bodyPr wrap="square" rtlCol="0">
            <a:spAutoFit/>
          </a:bodyPr>
          <a:lstStyle/>
          <a:p>
            <a:pPr algn="ct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AMAÇLAR VE HEDEFLER</a:t>
            </a:r>
            <a:endPar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789370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40000"/>
            <a:ext cx="22598742" cy="9962909"/>
          </a:xfrm>
          <a:prstGeom prst="rect">
            <a:avLst/>
          </a:prstGeom>
        </p:spPr>
        <p:txBody>
          <a:bodyPr>
            <a:noAutofit/>
          </a:bodyPr>
          <a:lstStyle/>
          <a:p>
            <a:pPr>
              <a:lnSpc>
                <a:spcPct val="150000"/>
              </a:lnSpc>
            </a:pPr>
            <a:r>
              <a:rPr lang="tr-TR" sz="4400" b="1" dirty="0" smtClean="0">
                <a:solidFill>
                  <a:schemeClr val="accent1"/>
                </a:solidFill>
              </a:rPr>
              <a:t>SA4.</a:t>
            </a:r>
            <a:r>
              <a:rPr lang="tr-TR" sz="4400" dirty="0" smtClean="0">
                <a:solidFill>
                  <a:schemeClr val="accent1"/>
                </a:solidFill>
              </a:rPr>
              <a:t> </a:t>
            </a:r>
            <a:r>
              <a:rPr lang="tr-TR" sz="4400" b="1" dirty="0">
                <a:solidFill>
                  <a:schemeClr val="accent1"/>
                </a:solidFill>
              </a:rPr>
              <a:t>Her alanda kalite yönetim sistemlerini hayata geçirme ve sürdürülebilirliğini </a:t>
            </a:r>
            <a:r>
              <a:rPr lang="tr-TR" sz="4400" b="1" dirty="0" smtClean="0">
                <a:solidFill>
                  <a:schemeClr val="accent1"/>
                </a:solidFill>
              </a:rPr>
              <a:t>sağlama</a:t>
            </a:r>
          </a:p>
          <a:p>
            <a:pPr>
              <a:lnSpc>
                <a:spcPct val="150000"/>
              </a:lnSpc>
            </a:pPr>
            <a:endParaRPr lang="tr-TR" sz="2800" b="1" dirty="0">
              <a:solidFill>
                <a:schemeClr val="accent1"/>
              </a:solidFill>
            </a:endParaRP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4.1</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Akredite olan program sayısının arttırılması</a:t>
            </a: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4.2.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Farklı alanlarda ISO belgelerinin alınması</a:t>
            </a: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4.3</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Kalite Güvence uygulamalarının yaygınlaştırılması</a:t>
            </a: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4.4.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Şikâyet yönetimi ve öneri sisteminin kurulması ve çalıştırılması</a:t>
            </a:r>
          </a:p>
          <a:p>
            <a:pPr>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4.5. Bilgi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işlem sistemlerinin geliştirilmesi</a:t>
            </a:r>
          </a:p>
          <a:p>
            <a:pPr>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4.6. MİKAM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çalışmalarının sürekliliğinin sağlanması</a:t>
            </a:r>
            <a:endPar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tr-TR" sz="4400" dirty="0" smtClean="0">
              <a:solidFill>
                <a:schemeClr val="accent1"/>
              </a:solidFill>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83744"/>
            <a:ext cx="24377650" cy="923330"/>
          </a:xfrm>
          <a:prstGeom prst="rect">
            <a:avLst/>
          </a:prstGeom>
          <a:noFill/>
          <a:ln>
            <a:noFill/>
          </a:ln>
        </p:spPr>
        <p:txBody>
          <a:bodyPr wrap="square" rtlCol="0">
            <a:spAutoFit/>
          </a:bodyPr>
          <a:lstStyle/>
          <a:p>
            <a:pPr algn="ct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AMAÇLAR VE HEDEFLER</a:t>
            </a:r>
            <a:endPar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124755193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40000"/>
            <a:ext cx="22598742" cy="9962909"/>
          </a:xfrm>
          <a:prstGeom prst="rect">
            <a:avLst/>
          </a:prstGeom>
        </p:spPr>
        <p:txBody>
          <a:bodyPr>
            <a:noAutofit/>
          </a:bodyPr>
          <a:lstStyle/>
          <a:p>
            <a:pPr algn="just">
              <a:lnSpc>
                <a:spcPct val="107000"/>
              </a:lnSpc>
            </a:pPr>
            <a:r>
              <a:rPr lang="tr-TR" sz="4400" b="1" dirty="0" smtClean="0">
                <a:solidFill>
                  <a:schemeClr val="accent1"/>
                </a:solidFill>
              </a:rPr>
              <a:t>SA5.</a:t>
            </a:r>
            <a:r>
              <a:rPr lang="tr-TR" sz="4400" dirty="0" smtClean="0">
                <a:solidFill>
                  <a:schemeClr val="accent1"/>
                </a:solidFill>
              </a:rPr>
              <a:t> </a:t>
            </a:r>
            <a:r>
              <a:rPr lang="tr-TR" sz="4400" b="1" dirty="0" smtClean="0">
                <a:solidFill>
                  <a:schemeClr val="accent1"/>
                </a:solidFill>
              </a:rPr>
              <a:t>Yaşam </a:t>
            </a:r>
            <a:r>
              <a:rPr lang="tr-TR" sz="4400" b="1" dirty="0">
                <a:solidFill>
                  <a:schemeClr val="accent1"/>
                </a:solidFill>
              </a:rPr>
              <a:t>boyu öğrenme yaklaşımını sürdürme ve dijitalleşmeye ağırlık verme</a:t>
            </a:r>
          </a:p>
          <a:p>
            <a:pPr>
              <a:lnSpc>
                <a:spcPct val="150000"/>
              </a:lnSpc>
            </a:pPr>
            <a:endParaRPr lang="tr-TR" sz="2800" b="1" dirty="0">
              <a:solidFill>
                <a:schemeClr val="accent1"/>
              </a:solidFill>
            </a:endParaRPr>
          </a:p>
          <a:p>
            <a:pPr algn="just">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5</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.1</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İç paydaş yetkinlik artırma programlarının düzenlemesi</a:t>
            </a:r>
          </a:p>
          <a:p>
            <a:pPr algn="just">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5.2.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SEM faaliyetlerinin artırılması ve yaygınlaştırılması</a:t>
            </a:r>
          </a:p>
          <a:p>
            <a:pPr algn="just">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5.3</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Öğretim teknolojilerinin kullanımının yaygınlaştırılması</a:t>
            </a:r>
          </a:p>
          <a:p>
            <a:pPr algn="just">
              <a:lnSpc>
                <a:spcPct val="107000"/>
              </a:lnSpc>
            </a:pP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a:t>
            </a: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5.4. Kütüphane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ve Bilgi Merkezindeki veri tabanı ve elektronik yayın sayısının arttırılması ve yaygınlaştırılması</a:t>
            </a: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tr-TR" sz="4400" dirty="0" smtClean="0">
              <a:solidFill>
                <a:schemeClr val="accent1"/>
              </a:solidFill>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83744"/>
            <a:ext cx="24377650" cy="923330"/>
          </a:xfrm>
          <a:prstGeom prst="rect">
            <a:avLst/>
          </a:prstGeom>
          <a:noFill/>
          <a:ln>
            <a:noFill/>
          </a:ln>
        </p:spPr>
        <p:txBody>
          <a:bodyPr wrap="square" rtlCol="0">
            <a:spAutoFit/>
          </a:bodyPr>
          <a:lstStyle/>
          <a:p>
            <a:pPr algn="ct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AMAÇLAR VE HEDEFLER</a:t>
            </a:r>
            <a:endPar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71492396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40000"/>
            <a:ext cx="22598742" cy="9962909"/>
          </a:xfrm>
          <a:prstGeom prst="rect">
            <a:avLst/>
          </a:prstGeom>
        </p:spPr>
        <p:txBody>
          <a:bodyPr>
            <a:noAutofit/>
          </a:bodyPr>
          <a:lstStyle/>
          <a:p>
            <a:pPr algn="just">
              <a:lnSpc>
                <a:spcPct val="107000"/>
              </a:lnSpc>
            </a:pPr>
            <a:r>
              <a:rPr lang="tr-TR" sz="4400" b="1" dirty="0" smtClean="0">
                <a:solidFill>
                  <a:schemeClr val="accent1"/>
                </a:solidFill>
              </a:rPr>
              <a:t>SA6.</a:t>
            </a:r>
            <a:r>
              <a:rPr lang="tr-TR" sz="4400" dirty="0" smtClean="0">
                <a:solidFill>
                  <a:schemeClr val="accent1"/>
                </a:solidFill>
              </a:rPr>
              <a:t> </a:t>
            </a:r>
            <a:r>
              <a:rPr lang="tr-TR" sz="4400" b="1" dirty="0" smtClean="0">
                <a:solidFill>
                  <a:schemeClr val="accent1"/>
                </a:solidFill>
              </a:rPr>
              <a:t>Uluslararasılaşma </a:t>
            </a:r>
            <a:r>
              <a:rPr lang="tr-TR" sz="4400" b="1" dirty="0">
                <a:solidFill>
                  <a:schemeClr val="accent1"/>
                </a:solidFill>
              </a:rPr>
              <a:t>düzeyini artırma</a:t>
            </a:r>
          </a:p>
          <a:p>
            <a:pPr algn="just">
              <a:lnSpc>
                <a:spcPct val="107000"/>
              </a:lnSpc>
            </a:pPr>
            <a:endParaRPr lang="tr-TR" sz="4400" b="1" dirty="0">
              <a:solidFill>
                <a:schemeClr val="accent1"/>
              </a:solidFill>
            </a:endParaRPr>
          </a:p>
          <a:p>
            <a:pPr algn="just">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6.1</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 Uluslararası değişim programlarının etkinliğini arttırılması</a:t>
            </a:r>
          </a:p>
          <a:p>
            <a:pPr algn="just">
              <a:lnSpc>
                <a:spcPct val="107000"/>
              </a:lnSpc>
            </a:pPr>
            <a:r>
              <a:rPr lang="tr-TR" sz="4000" b="1" dirty="0" smtClean="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Hedef 6.2. </a:t>
            </a:r>
            <a:r>
              <a:rPr lang="tr-TR" sz="40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rPr>
              <a:t>Yabancı dilde eğitim veren program sayısının arttırılması</a:t>
            </a: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tr-TR" sz="4400" dirty="0" smtClean="0">
              <a:solidFill>
                <a:schemeClr val="accent1"/>
              </a:solidFill>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83744"/>
            <a:ext cx="24377650" cy="923330"/>
          </a:xfrm>
          <a:prstGeom prst="rect">
            <a:avLst/>
          </a:prstGeom>
          <a:noFill/>
          <a:ln>
            <a:noFill/>
          </a:ln>
        </p:spPr>
        <p:txBody>
          <a:bodyPr wrap="square" rtlCol="0">
            <a:spAutoFit/>
          </a:bodyPr>
          <a:lstStyle/>
          <a:p>
            <a:pPr algn="ct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AMAÇLAR VE HEDEFLER</a:t>
            </a:r>
            <a:endPar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30988026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2 İçerik Yer Tutucusu"/>
          <p:cNvSpPr txBox="1">
            <a:spLocks/>
          </p:cNvSpPr>
          <p:nvPr/>
        </p:nvSpPr>
        <p:spPr>
          <a:xfrm>
            <a:off x="1800000" y="2340000"/>
            <a:ext cx="11324329" cy="9073497"/>
          </a:xfrm>
          <a:prstGeom prst="rect">
            <a:avLst/>
          </a:prstGeom>
        </p:spPr>
        <p:txBody>
          <a:bodyPr>
            <a:noAutofit/>
          </a:bodyPr>
          <a:lstStyle/>
          <a:p>
            <a:pPr marL="571500" indent="-571500" algn="just">
              <a:lnSpc>
                <a:spcPct val="107000"/>
              </a:lnSpc>
              <a:buFont typeface="Wingdings" panose="05000000000000000000" pitchFamily="2" charset="2"/>
              <a:buChar char="ü"/>
            </a:pPr>
            <a:r>
              <a:rPr lang="tr-TR" dirty="0" smtClean="0"/>
              <a:t>Stratejik Plan </a:t>
            </a:r>
            <a:r>
              <a:rPr lang="tr-TR" dirty="0"/>
              <a:t>yılda iki kez olmak üzere altı aylık İzleme ve Yılsonu Değerlendirme Raporları ayrı ayrı hazırlanacaktır</a:t>
            </a:r>
            <a:r>
              <a:rPr lang="tr-TR" dirty="0" smtClean="0"/>
              <a:t>.</a:t>
            </a:r>
          </a:p>
          <a:p>
            <a:pPr marL="571500" indent="-571500" algn="just">
              <a:lnSpc>
                <a:spcPct val="107000"/>
              </a:lnSpc>
              <a:buFont typeface="Wingdings" panose="05000000000000000000" pitchFamily="2" charset="2"/>
              <a:buChar char="ü"/>
            </a:pPr>
            <a:endParaRPr lang="tr-TR" dirty="0"/>
          </a:p>
          <a:p>
            <a:pPr marL="571500" indent="-571500" algn="just">
              <a:lnSpc>
                <a:spcPct val="107000"/>
              </a:lnSpc>
              <a:buFont typeface="Wingdings" panose="05000000000000000000" pitchFamily="2" charset="2"/>
              <a:buChar char="ü"/>
            </a:pPr>
            <a:r>
              <a:rPr lang="tr-TR" dirty="0"/>
              <a:t>İzleme ve değerlendirme sürecinde temel sorumluluk Rektöre aittir. Rektör başkanlığında yapılan yılsonu değerlendirme toplantısında hedeflere kalan süre içinde nasıl ulaşılacağı, riskler ve alınacak tedbirler görüşülecektir</a:t>
            </a:r>
            <a:r>
              <a:rPr lang="tr-TR" dirty="0" smtClean="0"/>
              <a:t>.</a:t>
            </a:r>
          </a:p>
          <a:p>
            <a:pPr marL="571500" indent="-571500" algn="just">
              <a:lnSpc>
                <a:spcPct val="107000"/>
              </a:lnSpc>
              <a:buFont typeface="Wingdings" panose="05000000000000000000" pitchFamily="2" charset="2"/>
              <a:buChar char="ü"/>
            </a:pPr>
            <a:endParaRPr lang="tr-TR" dirty="0" smtClean="0"/>
          </a:p>
          <a:p>
            <a:pPr marL="742950" indent="-742950" algn="just">
              <a:lnSpc>
                <a:spcPct val="107000"/>
              </a:lnSpc>
              <a:buFont typeface="Wingdings" panose="05000000000000000000" pitchFamily="2" charset="2"/>
              <a:buChar char="ü"/>
            </a:pPr>
            <a:r>
              <a:rPr lang="tr-TR" dirty="0"/>
              <a:t>İzleme-Değerlendirme Toplantıları Rektör Başkanlığında Rektör Yardımcıları, Genel Sekreter, Kalite Yönetim Koordinatörlüğü, Kalite Komisyonu ve tüm akademik ve idari birimlerin yöneticilerinin katılımları ile yapılacaktır. </a:t>
            </a:r>
            <a:endParaRPr lang="tr-TR" dirty="0" smtClean="0"/>
          </a:p>
          <a:p>
            <a:pPr algn="just">
              <a:lnSpc>
                <a:spcPct val="107000"/>
              </a:lnSpc>
            </a:pPr>
            <a:endParaRPr lang="tr-TR" dirty="0"/>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tr-TR" sz="4400" dirty="0" smtClean="0">
              <a:solidFill>
                <a:schemeClr val="accent1"/>
              </a:solidFill>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sp>
        <p:nvSpPr>
          <p:cNvPr id="4" name="TextBox 67">
            <a:extLst>
              <a:ext uri="{FF2B5EF4-FFF2-40B4-BE49-F238E27FC236}">
                <a16:creationId xmlns:a16="http://schemas.microsoft.com/office/drawing/2014/main" id="{1149962E-9064-430D-AF5C-B0DEC1DF36D3}"/>
              </a:ext>
            </a:extLst>
          </p:cNvPr>
          <p:cNvSpPr txBox="1"/>
          <p:nvPr/>
        </p:nvSpPr>
        <p:spPr>
          <a:xfrm>
            <a:off x="-2" y="483744"/>
            <a:ext cx="24377650" cy="923330"/>
          </a:xfrm>
          <a:prstGeom prst="rect">
            <a:avLst/>
          </a:prstGeom>
          <a:noFill/>
          <a:ln>
            <a:noFill/>
          </a:ln>
        </p:spPr>
        <p:txBody>
          <a:bodyPr wrap="square" rtlCol="0">
            <a:spAutoFit/>
          </a:bodyPr>
          <a:lstStyle/>
          <a:p>
            <a:pPr algn="ct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İZLEME VE DEĞERLENDİRME</a:t>
            </a:r>
            <a:endPar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pic>
        <p:nvPicPr>
          <p:cNvPr id="13314" name="Picture 2" descr="İlgili resi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4474284" y="3205163"/>
            <a:ext cx="9814155" cy="615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28653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2 İçerik Yer Tutucusu"/>
          <p:cNvSpPr txBox="1">
            <a:spLocks/>
          </p:cNvSpPr>
          <p:nvPr/>
        </p:nvSpPr>
        <p:spPr>
          <a:xfrm>
            <a:off x="1800000" y="2340000"/>
            <a:ext cx="11324329" cy="9962909"/>
          </a:xfrm>
          <a:prstGeom prst="rect">
            <a:avLst/>
          </a:prstGeom>
        </p:spPr>
        <p:txBody>
          <a:bodyPr>
            <a:noAutofit/>
          </a:bodyPr>
          <a:lstStyle/>
          <a:p>
            <a:pPr marL="571500" indent="-571500" algn="just">
              <a:lnSpc>
                <a:spcPct val="107000"/>
              </a:lnSpc>
              <a:buFont typeface="Wingdings" panose="05000000000000000000" pitchFamily="2" charset="2"/>
              <a:buChar char="ü"/>
            </a:pPr>
            <a:r>
              <a:rPr lang="tr-TR" dirty="0" smtClean="0"/>
              <a:t>Toplantıların </a:t>
            </a:r>
            <a:r>
              <a:rPr lang="tr-TR" dirty="0"/>
              <a:t>sonucunda Rektör, stratejik planının kalan süresi için hedeflere nasıl ulaşılacağına ilişkin gerekli önlemleri ortaya koyacak ve ilgili birimleri görevlendirecektir</a:t>
            </a:r>
            <a:r>
              <a:rPr lang="tr-TR" dirty="0" smtClean="0"/>
              <a:t>.</a:t>
            </a:r>
          </a:p>
          <a:p>
            <a:pPr marL="571500" indent="-571500" algn="just">
              <a:lnSpc>
                <a:spcPct val="107000"/>
              </a:lnSpc>
              <a:buFont typeface="Wingdings" panose="05000000000000000000" pitchFamily="2" charset="2"/>
              <a:buChar char="ü"/>
            </a:pPr>
            <a:endParaRPr lang="tr-TR" dirty="0" smtClean="0"/>
          </a:p>
          <a:p>
            <a:pPr marL="571500" indent="-571500" algn="just">
              <a:lnSpc>
                <a:spcPct val="107000"/>
              </a:lnSpc>
              <a:buFont typeface="Wingdings" panose="05000000000000000000" pitchFamily="2" charset="2"/>
              <a:buChar char="ü"/>
            </a:pPr>
            <a:r>
              <a:rPr lang="tr-TR" dirty="0" smtClean="0"/>
              <a:t>Rektör</a:t>
            </a:r>
            <a:r>
              <a:rPr lang="tr-TR" dirty="0"/>
              <a:t>, Strateji Geliştirme Kurulu ile Stratejik Planlama Ekibini toplantıya davet edip yılsonu raporu hakkında bilgilendirme yapacak ve gerekirse bazı performans göstergelerinin güncellenmesini talep edecektir. </a:t>
            </a:r>
            <a:endParaRPr lang="tr-TR" dirty="0" smtClean="0"/>
          </a:p>
          <a:p>
            <a:pPr marL="571500" indent="-571500" algn="just">
              <a:lnSpc>
                <a:spcPct val="107000"/>
              </a:lnSpc>
              <a:buFont typeface="Wingdings" panose="05000000000000000000" pitchFamily="2" charset="2"/>
              <a:buChar char="ü"/>
            </a:pPr>
            <a:endParaRPr lang="tr-TR" dirty="0" smtClean="0"/>
          </a:p>
          <a:p>
            <a:pPr marL="571500" indent="-571500" algn="just">
              <a:lnSpc>
                <a:spcPct val="107000"/>
              </a:lnSpc>
              <a:buFont typeface="Wingdings" panose="05000000000000000000" pitchFamily="2" charset="2"/>
              <a:buChar char="ü"/>
            </a:pPr>
            <a:r>
              <a:rPr lang="tr-TR" dirty="0" smtClean="0"/>
              <a:t>İzleme </a:t>
            </a:r>
            <a:r>
              <a:rPr lang="tr-TR" dirty="0"/>
              <a:t>ve değerlendirme toplantıları, ihtiyaca göre üniversitenin belirleyeceği daha kısa dönemlerde de gerçekleştirilebilecektir. </a:t>
            </a:r>
          </a:p>
          <a:p>
            <a:pPr algn="just">
              <a:lnSpc>
                <a:spcPct val="107000"/>
              </a:lnSpc>
            </a:pPr>
            <a:endParaRPr lang="tr-TR" dirty="0"/>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sz="4400" b="1" dirty="0">
              <a:solidFill>
                <a:schemeClr val="accent5">
                  <a:lumMod val="75000"/>
                </a:schemeClr>
              </a:solidFill>
              <a:latin typeface="Calibri" panose="020F0502020204030204" pitchFamily="34" charset="0"/>
              <a:ea typeface="Calibri" panose="020F0502020204030204" pitchFamily="34" charset="0"/>
              <a:cs typeface="Calibri" panose="020F0502020204030204" pitchFamily="34" charset="0"/>
            </a:endParaRPr>
          </a:p>
          <a:p>
            <a:endParaRPr lang="tr-TR" sz="4400" dirty="0" smtClean="0">
              <a:solidFill>
                <a:schemeClr val="accent1"/>
              </a:solidFill>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12290" name="Picture 2" descr="izleme ve değerlendirm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7043" y="3252525"/>
            <a:ext cx="7921627" cy="58884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67">
            <a:extLst>
              <a:ext uri="{FF2B5EF4-FFF2-40B4-BE49-F238E27FC236}">
                <a16:creationId xmlns:a16="http://schemas.microsoft.com/office/drawing/2014/main" id="{1149962E-9064-430D-AF5C-B0DEC1DF36D3}"/>
              </a:ext>
            </a:extLst>
          </p:cNvPr>
          <p:cNvSpPr txBox="1"/>
          <p:nvPr/>
        </p:nvSpPr>
        <p:spPr>
          <a:xfrm>
            <a:off x="-2" y="483744"/>
            <a:ext cx="24377650" cy="923330"/>
          </a:xfrm>
          <a:prstGeom prst="rect">
            <a:avLst/>
          </a:prstGeom>
          <a:noFill/>
          <a:ln>
            <a:noFill/>
          </a:ln>
        </p:spPr>
        <p:txBody>
          <a:bodyPr wrap="square" rtlCol="0">
            <a:spAutoFit/>
          </a:bodyPr>
          <a:lstStyle/>
          <a:p>
            <a:pPr algn="ctr"/>
            <a:r>
              <a:rPr lang="tr-TR" sz="54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İZLEME VE DEĞERLENDİRME</a:t>
            </a:r>
            <a:endPar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48734791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308847" y="2339999"/>
            <a:ext cx="10667999" cy="7449459"/>
          </a:xfrm>
          <a:prstGeom prst="rect">
            <a:avLst/>
          </a:prstGeom>
        </p:spPr>
        <p:txBody>
          <a:bodyPr>
            <a:normAutofit fontScale="92500" lnSpcReduction="10000"/>
          </a:bodyPr>
          <a:lstStyle/>
          <a:p>
            <a:endParaRPr lang="tr-TR" sz="6000" dirty="0">
              <a:latin typeface="Arial" panose="020B0604020202020204" pitchFamily="34" charset="0"/>
              <a:cs typeface="Arial" panose="020B0604020202020204" pitchFamily="34" charset="0"/>
            </a:endParaRPr>
          </a:p>
          <a:p>
            <a:pPr marL="857250" indent="-857250">
              <a:buFont typeface="Wingdings" panose="05000000000000000000" pitchFamily="2" charset="2"/>
              <a:buChar char="§"/>
            </a:pPr>
            <a:r>
              <a:rPr lang="tr-TR" sz="6000" b="1" dirty="0" smtClean="0">
                <a:solidFill>
                  <a:schemeClr val="accent1"/>
                </a:solidFill>
                <a:cs typeface="Arial" panose="020B0604020202020204" pitchFamily="34" charset="0"/>
              </a:rPr>
              <a:t>Stratejik Plan Kapsamı</a:t>
            </a:r>
          </a:p>
          <a:p>
            <a:pPr marL="857250" indent="-857250">
              <a:buFont typeface="Wingdings" panose="05000000000000000000" pitchFamily="2" charset="2"/>
              <a:buChar char="§"/>
            </a:pPr>
            <a:r>
              <a:rPr lang="tr-TR" sz="6000" b="1" dirty="0" smtClean="0">
                <a:solidFill>
                  <a:schemeClr val="accent1"/>
                </a:solidFill>
                <a:cs typeface="Arial" panose="020B0604020202020204" pitchFamily="34" charset="0"/>
              </a:rPr>
              <a:t>Stratejik Plan Hazırlık Süreci</a:t>
            </a:r>
          </a:p>
          <a:p>
            <a:pPr marL="857250" indent="-857250">
              <a:buFont typeface="Wingdings" panose="05000000000000000000" pitchFamily="2" charset="2"/>
              <a:buChar char="§"/>
            </a:pPr>
            <a:r>
              <a:rPr lang="tr-TR" sz="6000" b="1" dirty="0" smtClean="0">
                <a:solidFill>
                  <a:schemeClr val="accent1"/>
                </a:solidFill>
                <a:cs typeface="Arial" panose="020B0604020202020204" pitchFamily="34" charset="0"/>
              </a:rPr>
              <a:t>Stratejik Planlamanın Sahiplenilmesi</a:t>
            </a:r>
          </a:p>
          <a:p>
            <a:pPr marL="857250" indent="-857250">
              <a:buFont typeface="Wingdings" panose="05000000000000000000" pitchFamily="2" charset="2"/>
              <a:buChar char="§"/>
            </a:pPr>
            <a:r>
              <a:rPr lang="tr-TR" sz="6000" b="1" dirty="0" smtClean="0">
                <a:solidFill>
                  <a:schemeClr val="accent1"/>
                </a:solidFill>
                <a:cs typeface="Arial" panose="020B0604020202020204" pitchFamily="34" charset="0"/>
              </a:rPr>
              <a:t>Temel Performans Göstergeleri</a:t>
            </a:r>
          </a:p>
          <a:p>
            <a:pPr marL="857250" indent="-857250">
              <a:buFont typeface="Wingdings" panose="05000000000000000000" pitchFamily="2" charset="2"/>
              <a:buChar char="§"/>
            </a:pPr>
            <a:r>
              <a:rPr lang="tr-TR" sz="6000" b="1" dirty="0" smtClean="0">
                <a:solidFill>
                  <a:schemeClr val="accent1"/>
                </a:solidFill>
                <a:cs typeface="Arial" panose="020B0604020202020204" pitchFamily="34" charset="0"/>
              </a:rPr>
              <a:t>Stratejik Amaçlar</a:t>
            </a:r>
          </a:p>
          <a:p>
            <a:pPr marL="857250" indent="-857250">
              <a:buFont typeface="Wingdings" panose="05000000000000000000" pitchFamily="2" charset="2"/>
              <a:buChar char="§"/>
            </a:pPr>
            <a:r>
              <a:rPr lang="tr-TR" sz="6000" b="1" dirty="0" smtClean="0">
                <a:solidFill>
                  <a:schemeClr val="accent1"/>
                </a:solidFill>
                <a:cs typeface="Arial" panose="020B0604020202020204" pitchFamily="34" charset="0"/>
              </a:rPr>
              <a:t>Stratejik Hedefler</a:t>
            </a:r>
          </a:p>
          <a:p>
            <a:pPr marL="857250" indent="-857250">
              <a:buFont typeface="Wingdings" panose="05000000000000000000" pitchFamily="2" charset="2"/>
              <a:buChar char="§"/>
            </a:pPr>
            <a:r>
              <a:rPr lang="tr-TR" sz="6000" b="1" dirty="0" smtClean="0">
                <a:solidFill>
                  <a:schemeClr val="accent1"/>
                </a:solidFill>
                <a:cs typeface="Arial" panose="020B0604020202020204" pitchFamily="34" charset="0"/>
              </a:rPr>
              <a:t>İzleme ve Değerlendirme</a:t>
            </a:r>
          </a:p>
          <a:p>
            <a:pPr algn="just"/>
            <a:endParaRPr lang="tr-TR" sz="6000" b="1" dirty="0" smtClean="0">
              <a:solidFill>
                <a:schemeClr val="accent1"/>
              </a:solidFill>
              <a:cs typeface="Arial" panose="020B0604020202020204" pitchFamily="34" charset="0"/>
            </a:endParaRPr>
          </a:p>
          <a:p>
            <a:pPr algn="just"/>
            <a:endParaRPr lang="tr-TR" sz="6000" b="1" dirty="0" smtClean="0">
              <a:solidFill>
                <a:schemeClr val="accent1"/>
              </a:solidFill>
              <a:cs typeface="Arial" panose="020B0604020202020204" pitchFamily="34" charset="0"/>
            </a:endParaRPr>
          </a:p>
          <a:p>
            <a:pPr algn="just"/>
            <a:endParaRPr lang="tr-TR" sz="6000" b="1" dirty="0" smtClean="0">
              <a:solidFill>
                <a:schemeClr val="accent1"/>
              </a:solidFill>
              <a:cs typeface="Arial" panose="020B0604020202020204" pitchFamily="34" charset="0"/>
            </a:endParaRPr>
          </a:p>
          <a:p>
            <a:pPr algn="just"/>
            <a:endParaRPr lang="tr-TR" sz="6000" b="1" dirty="0" smtClean="0">
              <a:solidFill>
                <a:schemeClr val="accent1"/>
              </a:solidFill>
              <a:cs typeface="Arial" panose="020B060402020202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12028"/>
            <a:ext cx="24377650" cy="1200329"/>
          </a:xfrm>
          <a:prstGeom prst="rect">
            <a:avLst/>
          </a:prstGeom>
          <a:noFill/>
          <a:ln>
            <a:noFill/>
          </a:ln>
        </p:spPr>
        <p:txBody>
          <a:bodyPr wrap="square" rtlCol="0">
            <a:spAutoFit/>
          </a:bodyPr>
          <a:lstStyle/>
          <a:p>
            <a:pPr algn="ctr"/>
            <a:r>
              <a:rPr lang="tr-TR" sz="72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2020-2024 STRATEJİK PLANI</a:t>
            </a:r>
            <a:endParaRPr lang="tr-TR" sz="66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pic>
        <p:nvPicPr>
          <p:cNvPr id="6" name="Picture 3" descr="hazırlık süreci ile ilgili görsel sonuc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18776" y="2528047"/>
            <a:ext cx="10452848" cy="9556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62284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045029" y="1702121"/>
            <a:ext cx="22598742" cy="10974425"/>
          </a:xfrm>
          <a:prstGeom prst="rect">
            <a:avLst/>
          </a:prstGeom>
        </p:spPr>
        <p:txBody>
          <a:bodyPr>
            <a:noAutofit/>
          </a:bodyPr>
          <a:lstStyle/>
          <a:p>
            <a:endParaRPr lang="tr-TR" sz="4400" dirty="0">
              <a:solidFill>
                <a:schemeClr val="accent1"/>
              </a:solidFill>
            </a:endParaRPr>
          </a:p>
          <a:p>
            <a:endParaRPr lang="tr-TR" sz="4400" dirty="0" smtClean="0">
              <a:solidFill>
                <a:schemeClr val="accent1"/>
              </a:solidFill>
            </a:endParaRPr>
          </a:p>
          <a:p>
            <a:pPr algn="ctr"/>
            <a:r>
              <a:rPr lang="tr-TR" sz="6600" b="1" dirty="0" smtClean="0">
                <a:solidFill>
                  <a:schemeClr val="accent1"/>
                </a:solidFill>
              </a:rPr>
              <a:t>TEŞEKKÜR EDERİZ.</a:t>
            </a:r>
          </a:p>
          <a:p>
            <a:pPr algn="ctr"/>
            <a:endParaRPr lang="tr-TR" sz="6600" b="1" dirty="0" smtClean="0">
              <a:solidFill>
                <a:schemeClr val="accent1"/>
              </a:solidFill>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birlik çizim ile ilgili görsel sonucu&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5724" y="4889217"/>
            <a:ext cx="8585899" cy="8084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54412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3563007" y="3247698"/>
            <a:ext cx="17373600" cy="8135006"/>
          </a:xfrm>
          <a:prstGeom prst="rect">
            <a:avLst/>
          </a:prstGeom>
        </p:spPr>
        <p:txBody>
          <a:bodyPr>
            <a:normAutofit/>
          </a:bodyPr>
          <a:lstStyle/>
          <a:p>
            <a:pPr marL="742950" marR="0" lvl="0" indent="-742950" defTabSz="1828434" rtl="0" eaLnBrk="1" fontAlgn="auto" latinLnBrk="0" hangingPunct="1">
              <a:lnSpc>
                <a:spcPct val="90000"/>
              </a:lnSpc>
              <a:spcBef>
                <a:spcPts val="2000"/>
              </a:spcBef>
              <a:spcAft>
                <a:spcPts val="0"/>
              </a:spcAft>
              <a:buClrTx/>
              <a:buSzTx/>
              <a:buFont typeface="+mj-lt"/>
              <a:buAutoNum type="arabicPeriod"/>
              <a:tabLst/>
              <a:defRPr/>
            </a:pPr>
            <a:endParaRPr kumimoji="0" lang="tr-TR" sz="28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742950" marR="0" lvl="0" indent="-742950" defTabSz="1828434" rtl="0" eaLnBrk="1" fontAlgn="auto" latinLnBrk="0" hangingPunct="1">
              <a:lnSpc>
                <a:spcPct val="90000"/>
              </a:lnSpc>
              <a:spcBef>
                <a:spcPts val="2000"/>
              </a:spcBef>
              <a:spcAft>
                <a:spcPts val="0"/>
              </a:spcAft>
              <a:buClrTx/>
              <a:buSzTx/>
              <a:tabLst/>
              <a:defRPr/>
            </a:pPr>
            <a:endParaRPr kumimoji="0" lang="tr-TR" sz="4000" b="1" i="0" u="none" strike="noStrike" kern="1200" cap="none" spc="0" normalizeH="0" baseline="0" noProof="0" dirty="0">
              <a:ln>
                <a:noFill/>
              </a:ln>
              <a:solidFill>
                <a:schemeClr val="accent5">
                  <a:lumMod val="75000"/>
                </a:schemeClr>
              </a:solidFill>
              <a:effectLst/>
              <a:uLnTx/>
              <a:uFillTx/>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000" b="0" i="0" u="none" strike="noStrike" kern="1200" cap="none" spc="0" normalizeH="0" baseline="0" noProof="0" dirty="0">
              <a:ln>
                <a:noFill/>
              </a:ln>
              <a:solidFill>
                <a:schemeClr val="tx1"/>
              </a:solidFill>
              <a:effectLst/>
              <a:uLnTx/>
              <a:uFillTx/>
              <a:latin typeface="Montserrat Hairline" charset="0"/>
              <a:ea typeface="Montserrat Hairline" charset="0"/>
              <a:cs typeface="Montserrat Hairline"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67">
            <a:extLst>
              <a:ext uri="{FF2B5EF4-FFF2-40B4-BE49-F238E27FC236}">
                <a16:creationId xmlns:a16="http://schemas.microsoft.com/office/drawing/2014/main" id="{637DBDB0-2F2D-43E9-B12D-F25E50F1FF15}"/>
              </a:ext>
            </a:extLst>
          </p:cNvPr>
          <p:cNvSpPr txBox="1"/>
          <p:nvPr/>
        </p:nvSpPr>
        <p:spPr>
          <a:xfrm>
            <a:off x="-2" y="518988"/>
            <a:ext cx="24377650" cy="923330"/>
          </a:xfrm>
          <a:prstGeom prst="rect">
            <a:avLst/>
          </a:prstGeom>
          <a:noFill/>
          <a:ln>
            <a:noFill/>
          </a:ln>
        </p:spPr>
        <p:txBody>
          <a:bodyPr wrap="square" rtlCol="0">
            <a:spAutoFit/>
          </a:bodyPr>
          <a:lstStyle/>
          <a:p>
            <a:pPr algn="ctr"/>
            <a:r>
              <a:rPr lang="tr-TR" sz="5400" b="1" dirty="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PLANLAMA EKİBİ</a:t>
            </a:r>
          </a:p>
        </p:txBody>
      </p:sp>
      <p:graphicFrame>
        <p:nvGraphicFramePr>
          <p:cNvPr id="2" name="Tablo 1"/>
          <p:cNvGraphicFramePr>
            <a:graphicFrameLocks noGrp="1"/>
          </p:cNvGraphicFramePr>
          <p:nvPr>
            <p:extLst/>
          </p:nvPr>
        </p:nvGraphicFramePr>
        <p:xfrm>
          <a:off x="1676400" y="1702126"/>
          <a:ext cx="21607346" cy="11188688"/>
        </p:xfrm>
        <a:graphic>
          <a:graphicData uri="http://schemas.openxmlformats.org/drawingml/2006/table">
            <a:tbl>
              <a:tblPr firstRow="1">
                <a:tableStyleId>{5C22544A-7EE6-4342-B048-85BDC9FD1C3A}</a:tableStyleId>
              </a:tblPr>
              <a:tblGrid>
                <a:gridCol w="8171898">
                  <a:extLst>
                    <a:ext uri="{9D8B030D-6E8A-4147-A177-3AD203B41FA5}">
                      <a16:colId xmlns:a16="http://schemas.microsoft.com/office/drawing/2014/main" val="693965478"/>
                    </a:ext>
                  </a:extLst>
                </a:gridCol>
                <a:gridCol w="13435448">
                  <a:extLst>
                    <a:ext uri="{9D8B030D-6E8A-4147-A177-3AD203B41FA5}">
                      <a16:colId xmlns:a16="http://schemas.microsoft.com/office/drawing/2014/main" val="843805605"/>
                    </a:ext>
                  </a:extLst>
                </a:gridCol>
              </a:tblGrid>
              <a:tr h="715779">
                <a:tc>
                  <a:txBody>
                    <a:bodyPr/>
                    <a:lstStyle/>
                    <a:p>
                      <a:pPr algn="l"/>
                      <a:r>
                        <a:rPr lang="tr-TR" sz="3200" dirty="0">
                          <a:effectLst/>
                        </a:rPr>
                        <a:t>Adı Soyadı</a:t>
                      </a:r>
                      <a:endParaRPr lang="tr-TR" sz="3600" dirty="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pPr algn="l"/>
                      <a:r>
                        <a:rPr lang="tr-TR" sz="3200">
                          <a:effectLst/>
                        </a:rPr>
                        <a:t>Görevi</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207766149"/>
                  </a:ext>
                </a:extLst>
              </a:tr>
              <a:tr h="1079847">
                <a:tc>
                  <a:txBody>
                    <a:bodyPr/>
                    <a:lstStyle/>
                    <a:p>
                      <a:r>
                        <a:rPr lang="tr-TR" sz="3200">
                          <a:effectLst/>
                        </a:rPr>
                        <a:t>Prof. Dr. Belma AKŞİT</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pPr algn="l"/>
                      <a:r>
                        <a:rPr lang="tr-TR" sz="3200">
                          <a:effectLst/>
                        </a:rPr>
                        <a:t>Kalite ve Ar-Ge’den sorumlu Rektör Yardımcısı (Stratejik Planlama Sürecinden Sorumlu)</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1253664306"/>
                  </a:ext>
                </a:extLst>
              </a:tr>
              <a:tr h="715779">
                <a:tc>
                  <a:txBody>
                    <a:bodyPr/>
                    <a:lstStyle/>
                    <a:p>
                      <a:r>
                        <a:rPr lang="tr-TR" sz="3200">
                          <a:effectLst/>
                        </a:rPr>
                        <a:t>Doç. Dr. Sinan APAK</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pPr algn="l"/>
                      <a:r>
                        <a:rPr lang="tr-TR" sz="3200">
                          <a:effectLst/>
                        </a:rPr>
                        <a:t>Kalite Yönetim Koordinatörü / MDBF Dekan Yardımcısı</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5792746"/>
                  </a:ext>
                </a:extLst>
              </a:tr>
              <a:tr h="715779">
                <a:tc>
                  <a:txBody>
                    <a:bodyPr/>
                    <a:lstStyle/>
                    <a:p>
                      <a:r>
                        <a:rPr lang="tr-TR" sz="3200">
                          <a:effectLst/>
                        </a:rPr>
                        <a:t>Prof. Dr. Zafer ÖZTEK</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Tıp Fakültesi Öğretim Üyesi</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592561175"/>
                  </a:ext>
                </a:extLst>
              </a:tr>
              <a:tr h="715779">
                <a:tc>
                  <a:txBody>
                    <a:bodyPr/>
                    <a:lstStyle/>
                    <a:p>
                      <a:r>
                        <a:rPr lang="tr-TR" sz="3200">
                          <a:effectLst/>
                        </a:rPr>
                        <a:t>Dr. Öğr. Üyesi Mürşide ÖZGELDİ</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İşletme ve Yönetim Bilimleri Dekan Yardımcısı</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256915855"/>
                  </a:ext>
                </a:extLst>
              </a:tr>
              <a:tr h="715779">
                <a:tc>
                  <a:txBody>
                    <a:bodyPr/>
                    <a:lstStyle/>
                    <a:p>
                      <a:r>
                        <a:rPr lang="tr-TR" sz="3200">
                          <a:effectLst/>
                        </a:rPr>
                        <a:t>Dr. Öğr. Üyesi Deniz DAĞSEVEN</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Eğitim Fakültesi Dekan Yardımcısı</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12368794"/>
                  </a:ext>
                </a:extLst>
              </a:tr>
              <a:tr h="715779">
                <a:tc>
                  <a:txBody>
                    <a:bodyPr/>
                    <a:lstStyle/>
                    <a:p>
                      <a:r>
                        <a:rPr lang="tr-TR" sz="3200">
                          <a:effectLst/>
                        </a:rPr>
                        <a:t>Doç. Dr. M. Erinç SİTAR</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Deney Hayvanları Uygulama ve Araştırma Merkezi Müdürü</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3145581265"/>
                  </a:ext>
                </a:extLst>
              </a:tr>
              <a:tr h="715779">
                <a:tc>
                  <a:txBody>
                    <a:bodyPr/>
                    <a:lstStyle/>
                    <a:p>
                      <a:r>
                        <a:rPr lang="tr-TR" sz="3200">
                          <a:effectLst/>
                        </a:rPr>
                        <a:t>Öğr. Gör. Nuran KARAAĞAOĞLU</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dirty="0">
                          <a:effectLst/>
                        </a:rPr>
                        <a:t>Meslek Yüksekokulu Öğretim Görevlisi</a:t>
                      </a:r>
                      <a:endParaRPr lang="tr-TR" sz="3600" dirty="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792158648"/>
                  </a:ext>
                </a:extLst>
              </a:tr>
              <a:tr h="715779">
                <a:tc>
                  <a:txBody>
                    <a:bodyPr/>
                    <a:lstStyle/>
                    <a:p>
                      <a:r>
                        <a:rPr lang="tr-TR" sz="3200">
                          <a:effectLst/>
                        </a:rPr>
                        <a:t>Öğr. Gör. Evrim T. SOMYÜREK</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Yabancı Diller Yüksekokulu Öğretim Görevlisi</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3755000891"/>
                  </a:ext>
                </a:extLst>
              </a:tr>
              <a:tr h="715779">
                <a:tc>
                  <a:txBody>
                    <a:bodyPr/>
                    <a:lstStyle/>
                    <a:p>
                      <a:r>
                        <a:rPr lang="tr-TR" sz="3200">
                          <a:effectLst/>
                        </a:rPr>
                        <a:t>Dr. Erdal YAŞLICA</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Uzaktan Eğitim Uygulama ve Araştırma Merkezi Müdürü</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4071923022"/>
                  </a:ext>
                </a:extLst>
              </a:tr>
              <a:tr h="715779">
                <a:tc>
                  <a:txBody>
                    <a:bodyPr/>
                    <a:lstStyle/>
                    <a:p>
                      <a:r>
                        <a:rPr lang="tr-TR" sz="3200">
                          <a:effectLst/>
                        </a:rPr>
                        <a:t>Ceren GEDİKOĞLU</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Teknoloji Transfer Ofisi Müdürü</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582920771"/>
                  </a:ext>
                </a:extLst>
              </a:tr>
              <a:tr h="715779">
                <a:tc>
                  <a:txBody>
                    <a:bodyPr/>
                    <a:lstStyle/>
                    <a:p>
                      <a:r>
                        <a:rPr lang="tr-TR" sz="3200">
                          <a:effectLst/>
                        </a:rPr>
                        <a:t>Bahar YAŞLICA</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Kalite Yönetim Koordinatör Yardımcısı</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3161734532"/>
                  </a:ext>
                </a:extLst>
              </a:tr>
              <a:tr h="715779">
                <a:tc>
                  <a:txBody>
                    <a:bodyPr/>
                    <a:lstStyle/>
                    <a:p>
                      <a:r>
                        <a:rPr lang="tr-TR" sz="3200">
                          <a:effectLst/>
                        </a:rPr>
                        <a:t>Işıl ALTAY</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Uluslararası Ofis Uzmanı</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1209525584"/>
                  </a:ext>
                </a:extLst>
              </a:tr>
              <a:tr h="715779">
                <a:tc>
                  <a:txBody>
                    <a:bodyPr/>
                    <a:lstStyle/>
                    <a:p>
                      <a:r>
                        <a:rPr lang="tr-TR" sz="3200">
                          <a:effectLst/>
                        </a:rPr>
                        <a:t>Nihan AKCA</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a:effectLst/>
                        </a:rPr>
                        <a:t>Kalite Yönetim Koordinatörlüğü Uzmanı</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437134656"/>
                  </a:ext>
                </a:extLst>
              </a:tr>
              <a:tr h="803714">
                <a:tc>
                  <a:txBody>
                    <a:bodyPr/>
                    <a:lstStyle/>
                    <a:p>
                      <a:r>
                        <a:rPr lang="tr-TR" sz="3200">
                          <a:effectLst/>
                        </a:rPr>
                        <a:t>Tayyip TUNA</a:t>
                      </a:r>
                      <a:endParaRPr lang="tr-TR" sz="3600">
                        <a:effectLst/>
                        <a:latin typeface="Times New Roman" panose="02020603050405020304" pitchFamily="18" charset="0"/>
                        <a:cs typeface="Times New Roman" panose="02020603050405020304" pitchFamily="18" charset="0"/>
                      </a:endParaRPr>
                    </a:p>
                  </a:txBody>
                  <a:tcPr marL="68252" marR="68252" marT="0" marB="0" anchor="ctr"/>
                </a:tc>
                <a:tc>
                  <a:txBody>
                    <a:bodyPr/>
                    <a:lstStyle/>
                    <a:p>
                      <a:r>
                        <a:rPr lang="tr-TR" sz="3200" dirty="0">
                          <a:effectLst/>
                        </a:rPr>
                        <a:t>Öğrenci Konseyi Başkan Yardımcısı</a:t>
                      </a:r>
                      <a:endParaRPr lang="tr-TR" sz="3600" dirty="0">
                        <a:effectLst/>
                        <a:latin typeface="Times New Roman" panose="02020603050405020304" pitchFamily="18" charset="0"/>
                        <a:cs typeface="Times New Roman" panose="02020603050405020304" pitchFamily="18" charset="0"/>
                      </a:endParaRPr>
                    </a:p>
                  </a:txBody>
                  <a:tcPr marL="68252" marR="68252" marT="0" marB="0" anchor="ctr"/>
                </a:tc>
                <a:extLst>
                  <a:ext uri="{0D108BD9-81ED-4DB2-BD59-A6C34878D82A}">
                    <a16:rowId xmlns:a16="http://schemas.microsoft.com/office/drawing/2014/main" val="4180191647"/>
                  </a:ext>
                </a:extLst>
              </a:tr>
            </a:tbl>
          </a:graphicData>
        </a:graphic>
      </p:graphicFrame>
      <p:sp>
        <p:nvSpPr>
          <p:cNvPr id="12"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7200" dirty="0" smtClean="0"/>
              <a:t>STRATEJİK PLANLAMA EKİBİ</a:t>
            </a:r>
            <a:endParaRPr lang="en-US" sz="7200" dirty="0">
              <a:latin typeface="Lato Black" panose="020F0502020204030203"/>
            </a:endParaRPr>
          </a:p>
        </p:txBody>
      </p:sp>
    </p:spTree>
    <p:extLst>
      <p:ext uri="{BB962C8B-B14F-4D97-AF65-F5344CB8AC3E}">
        <p14:creationId xmlns:p14="http://schemas.microsoft.com/office/powerpoint/2010/main" val="403717173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2168434" y="2713638"/>
            <a:ext cx="19624766" cy="8833928"/>
          </a:xfrm>
          <a:prstGeom prst="rect">
            <a:avLst/>
          </a:prstGeom>
        </p:spPr>
        <p:txBody>
          <a:bodyPr>
            <a:normAutofit/>
          </a:bodyPr>
          <a:lstStyle/>
          <a:p>
            <a:pPr marL="685800" marR="0" lvl="0" indent="-685800" algn="l" defTabSz="1828434" rtl="0" eaLnBrk="1" fontAlgn="auto" latinLnBrk="0" hangingPunct="1">
              <a:lnSpc>
                <a:spcPct val="90000"/>
              </a:lnSpc>
              <a:spcBef>
                <a:spcPts val="2000"/>
              </a:spcBef>
              <a:spcAft>
                <a:spcPts val="0"/>
              </a:spcAft>
              <a:buClrTx/>
              <a:buSzTx/>
              <a:buFont typeface="Arial" panose="020B0604020202020204" pitchFamily="34" charset="0"/>
              <a:buChar char="•"/>
              <a:tabLst/>
              <a:defRPr/>
            </a:pPr>
            <a:endParaRPr kumimoji="0" lang="tr-TR" sz="4800" b="0" i="0" u="none" strike="noStrike" kern="1200" cap="none" spc="0" normalizeH="0" baseline="0" noProof="0" dirty="0">
              <a:ln>
                <a:noFill/>
              </a:ln>
              <a:solidFill>
                <a:srgbClr val="9900CC"/>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1"/>
            <a:ext cx="24377650" cy="141245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304454"/>
            <a:ext cx="24377650" cy="1107996"/>
          </a:xfrm>
          <a:prstGeom prst="rect">
            <a:avLst/>
          </a:prstGeom>
          <a:noFill/>
          <a:ln>
            <a:noFill/>
          </a:ln>
        </p:spPr>
        <p:txBody>
          <a:bodyPr wrap="square" rtlCol="0">
            <a:spAutoFit/>
          </a:bodyPr>
          <a:lstStyle/>
          <a:p>
            <a:pPr algn="ctr"/>
            <a:r>
              <a:rPr lang="tr-TR" sz="66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 KAPSAMI VE HAZIRLIK SÜRECİ</a:t>
            </a:r>
            <a:endParaRPr lang="tr-TR" sz="60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graphicFrame>
        <p:nvGraphicFramePr>
          <p:cNvPr id="6" name="9 İçerik Yer Tutucusu"/>
          <p:cNvGraphicFramePr>
            <a:graphicFrameLocks/>
          </p:cNvGraphicFramePr>
          <p:nvPr>
            <p:extLst>
              <p:ext uri="{D42A27DB-BD31-4B8C-83A1-F6EECF244321}">
                <p14:modId xmlns:p14="http://schemas.microsoft.com/office/powerpoint/2010/main" val="400546108"/>
              </p:ext>
            </p:extLst>
          </p:nvPr>
        </p:nvGraphicFramePr>
        <p:xfrm>
          <a:off x="735107" y="1412449"/>
          <a:ext cx="23083898" cy="12087145"/>
        </p:xfrm>
        <a:graphic>
          <a:graphicData uri="http://schemas.openxmlformats.org/drawingml/2006/table">
            <a:tbl>
              <a:tblPr bandRow="1">
                <a:tableStyleId>{5C22544A-7EE6-4342-B048-85BDC9FD1C3A}</a:tableStyleId>
              </a:tblPr>
              <a:tblGrid>
                <a:gridCol w="8820675">
                  <a:extLst>
                    <a:ext uri="{9D8B030D-6E8A-4147-A177-3AD203B41FA5}">
                      <a16:colId xmlns:a16="http://schemas.microsoft.com/office/drawing/2014/main" val="20000"/>
                    </a:ext>
                  </a:extLst>
                </a:gridCol>
                <a:gridCol w="7337830">
                  <a:extLst>
                    <a:ext uri="{9D8B030D-6E8A-4147-A177-3AD203B41FA5}">
                      <a16:colId xmlns:a16="http://schemas.microsoft.com/office/drawing/2014/main" val="20001"/>
                    </a:ext>
                  </a:extLst>
                </a:gridCol>
                <a:gridCol w="6925393">
                  <a:extLst>
                    <a:ext uri="{9D8B030D-6E8A-4147-A177-3AD203B41FA5}">
                      <a16:colId xmlns:a16="http://schemas.microsoft.com/office/drawing/2014/main" val="20002"/>
                    </a:ext>
                  </a:extLst>
                </a:gridCol>
              </a:tblGrid>
              <a:tr h="3029676">
                <a:tc>
                  <a:txBody>
                    <a:bodyPr/>
                    <a:lstStyle/>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Mevzuat</a:t>
                      </a:r>
                      <a:r>
                        <a:rPr lang="tr-TR" sz="2800" u="none" strike="noStrike" spc="0" baseline="0" dirty="0" smtClean="0">
                          <a:latin typeface="+mn-lt"/>
                          <a:ea typeface="Times New Roman"/>
                          <a:cs typeface="Times New Roman" pitchFamily="18" charset="0"/>
                        </a:rPr>
                        <a:t> Analizi</a:t>
                      </a: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baseline="0" dirty="0" smtClean="0">
                          <a:latin typeface="+mn-lt"/>
                          <a:ea typeface="Times New Roman"/>
                          <a:cs typeface="Times New Roman" pitchFamily="18" charset="0"/>
                        </a:rPr>
                        <a:t>Üst Politika Belgelerinin Analizi</a:t>
                      </a:r>
                      <a:endParaRPr lang="tr-TR" sz="2800" u="none" strike="noStrike" spc="0" dirty="0">
                        <a:latin typeface="+mn-lt"/>
                        <a:ea typeface="Times New Roman"/>
                        <a:cs typeface="Times New Roman" pitchFamily="18" charset="0"/>
                      </a:endParaRP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a:latin typeface="+mn-lt"/>
                          <a:ea typeface="Times New Roman"/>
                          <a:cs typeface="Times New Roman" pitchFamily="18" charset="0"/>
                        </a:rPr>
                        <a:t>Paydaş </a:t>
                      </a:r>
                      <a:r>
                        <a:rPr lang="tr-TR" sz="2800" u="none" strike="noStrike" spc="0" dirty="0" smtClean="0">
                          <a:latin typeface="+mn-lt"/>
                          <a:ea typeface="Times New Roman"/>
                          <a:cs typeface="Times New Roman" pitchFamily="18" charset="0"/>
                        </a:rPr>
                        <a:t>Analizi</a:t>
                      </a: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Kurum İçi Analizi</a:t>
                      </a: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Akademik Faaliyetler Analizi</a:t>
                      </a: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Yükseköğretim Sektörü Analizi (PESTLE)</a:t>
                      </a:r>
                      <a:endParaRPr lang="tr-TR" sz="2800" u="none" strike="noStrike" spc="0" dirty="0">
                        <a:latin typeface="+mn-lt"/>
                        <a:ea typeface="Times New Roman"/>
                        <a:cs typeface="Times New Roman" pitchFamily="18" charset="0"/>
                      </a:endParaRP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a:latin typeface="+mn-lt"/>
                          <a:ea typeface="Times New Roman"/>
                          <a:cs typeface="Times New Roman" pitchFamily="18" charset="0"/>
                        </a:rPr>
                        <a:t>GZFT Analizi</a:t>
                      </a:r>
                    </a:p>
                  </a:txBody>
                  <a:tcPr marL="0" marR="0" marT="0" marB="0" anchor="ctr"/>
                </a:tc>
                <a:tc>
                  <a:txBody>
                    <a:bodyPr/>
                    <a:lstStyle/>
                    <a:p>
                      <a:pPr indent="-254000" algn="ctr">
                        <a:lnSpc>
                          <a:spcPts val="1560"/>
                        </a:lnSpc>
                        <a:spcBef>
                          <a:spcPts val="1500"/>
                        </a:spcBef>
                        <a:spcAft>
                          <a:spcPts val="0"/>
                        </a:spcAft>
                      </a:pPr>
                      <a:r>
                        <a:rPr lang="tr-TR" sz="2800" b="1" dirty="0" smtClean="0">
                          <a:latin typeface="+mn-lt"/>
                          <a:ea typeface="Times New Roman"/>
                          <a:cs typeface="Times New Roman" pitchFamily="18" charset="0"/>
                        </a:rPr>
                        <a:t>MEVCUT DURUM </a:t>
                      </a:r>
                      <a:r>
                        <a:rPr lang="tr-TR" sz="2800" b="1" dirty="0">
                          <a:latin typeface="+mn-lt"/>
                          <a:ea typeface="Times New Roman"/>
                          <a:cs typeface="Times New Roman" pitchFamily="18" charset="0"/>
                        </a:rPr>
                        <a:t>ANALİZİ</a:t>
                      </a:r>
                    </a:p>
                  </a:txBody>
                  <a:tcPr marL="0" marR="0" marT="0" marB="0" anchor="ctr"/>
                </a:tc>
                <a:tc>
                  <a:txBody>
                    <a:bodyPr/>
                    <a:lstStyle/>
                    <a:p>
                      <a:pPr indent="-254000" algn="ctr">
                        <a:lnSpc>
                          <a:spcPts val="1560"/>
                        </a:lnSpc>
                        <a:spcBef>
                          <a:spcPts val="1500"/>
                        </a:spcBef>
                        <a:spcAft>
                          <a:spcPts val="0"/>
                        </a:spcAft>
                      </a:pPr>
                      <a:r>
                        <a:rPr lang="tr-TR" sz="2800" dirty="0">
                          <a:latin typeface="+mn-lt"/>
                          <a:ea typeface="Times New Roman"/>
                          <a:cs typeface="Times New Roman" pitchFamily="18" charset="0"/>
                        </a:rPr>
                        <a:t>Neredeyiz?</a:t>
                      </a:r>
                    </a:p>
                  </a:txBody>
                  <a:tcPr marL="0" marR="0" marT="0" marB="0" anchor="ctr"/>
                </a:tc>
                <a:extLst>
                  <a:ext uri="{0D108BD9-81ED-4DB2-BD59-A6C34878D82A}">
                    <a16:rowId xmlns:a16="http://schemas.microsoft.com/office/drawing/2014/main" val="10001"/>
                  </a:ext>
                </a:extLst>
              </a:tr>
              <a:tr h="938456">
                <a:tc>
                  <a:txBody>
                    <a:bodyPr/>
                    <a:lstStyle/>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a:latin typeface="+mn-lt"/>
                          <a:ea typeface="Times New Roman"/>
                          <a:cs typeface="Times New Roman" pitchFamily="18" charset="0"/>
                        </a:rPr>
                        <a:t>Kuruluşun varoluş </a:t>
                      </a:r>
                      <a:r>
                        <a:rPr lang="tr-TR" sz="2800" u="none" strike="noStrike" spc="0" dirty="0" smtClean="0">
                          <a:latin typeface="+mn-lt"/>
                          <a:ea typeface="Times New Roman"/>
                          <a:cs typeface="Times New Roman" pitchFamily="18" charset="0"/>
                        </a:rPr>
                        <a:t>gerekçesi</a:t>
                      </a:r>
                      <a:endParaRPr lang="tr-TR" sz="2800" u="none" strike="noStrike" spc="0" dirty="0">
                        <a:latin typeface="+mn-lt"/>
                        <a:ea typeface="Times New Roman"/>
                        <a:cs typeface="Times New Roman" pitchFamily="18" charset="0"/>
                      </a:endParaRPr>
                    </a:p>
                  </a:txBody>
                  <a:tcPr marL="0" marR="0" marT="0" marB="0" anchor="ctr"/>
                </a:tc>
                <a:tc>
                  <a:txBody>
                    <a:bodyPr/>
                    <a:lstStyle/>
                    <a:p>
                      <a:pPr indent="-254000" algn="ctr">
                        <a:lnSpc>
                          <a:spcPts val="1560"/>
                        </a:lnSpc>
                        <a:spcBef>
                          <a:spcPts val="1500"/>
                        </a:spcBef>
                        <a:spcAft>
                          <a:spcPts val="0"/>
                        </a:spcAft>
                      </a:pPr>
                      <a:r>
                        <a:rPr lang="tr-TR" sz="2800" b="1" dirty="0" smtClean="0">
                          <a:latin typeface="+mn-lt"/>
                          <a:ea typeface="Times New Roman"/>
                          <a:cs typeface="Times New Roman" pitchFamily="18" charset="0"/>
                        </a:rPr>
                        <a:t>MİSYON</a:t>
                      </a:r>
                      <a:endParaRPr lang="tr-TR" sz="2800" b="1" dirty="0">
                        <a:latin typeface="+mn-lt"/>
                        <a:ea typeface="Times New Roman"/>
                        <a:cs typeface="Times New Roman" pitchFamily="18" charset="0"/>
                      </a:endParaRPr>
                    </a:p>
                  </a:txBody>
                  <a:tcPr marL="0" marR="0" marT="0" marB="0" anchor="ctr"/>
                </a:tc>
                <a:tc rowSpan="3">
                  <a:txBody>
                    <a:bodyPr/>
                    <a:lstStyle/>
                    <a:p>
                      <a:pPr indent="-254000" algn="ctr">
                        <a:lnSpc>
                          <a:spcPts val="1440"/>
                        </a:lnSpc>
                        <a:spcBef>
                          <a:spcPts val="1500"/>
                        </a:spcBef>
                        <a:spcAft>
                          <a:spcPts val="0"/>
                        </a:spcAft>
                      </a:pPr>
                      <a:r>
                        <a:rPr lang="tr-TR" sz="2800" dirty="0" smtClean="0">
                          <a:latin typeface="+mn-lt"/>
                          <a:ea typeface="Times New Roman"/>
                          <a:cs typeface="Times New Roman" pitchFamily="18" charset="0"/>
                        </a:rPr>
                        <a:t>Geleceğe nasıl</a:t>
                      </a:r>
                      <a:r>
                        <a:rPr lang="tr-TR" sz="2800" baseline="0" dirty="0" smtClean="0">
                          <a:latin typeface="+mn-lt"/>
                          <a:ea typeface="Times New Roman"/>
                          <a:cs typeface="Times New Roman" pitchFamily="18" charset="0"/>
                        </a:rPr>
                        <a:t> bakıyoruz?</a:t>
                      </a:r>
                    </a:p>
                    <a:p>
                      <a:pPr indent="-254000" algn="ctr">
                        <a:lnSpc>
                          <a:spcPts val="1440"/>
                        </a:lnSpc>
                        <a:spcBef>
                          <a:spcPts val="1500"/>
                        </a:spcBef>
                        <a:spcAft>
                          <a:spcPts val="0"/>
                        </a:spcAft>
                      </a:pPr>
                      <a:r>
                        <a:rPr lang="tr-TR" sz="2800" dirty="0" smtClean="0">
                          <a:latin typeface="+mn-lt"/>
                          <a:ea typeface="Times New Roman"/>
                          <a:cs typeface="Times New Roman" pitchFamily="18" charset="0"/>
                        </a:rPr>
                        <a:t>Nereye </a:t>
                      </a:r>
                      <a:r>
                        <a:rPr lang="tr-TR" sz="2800" dirty="0">
                          <a:latin typeface="+mn-lt"/>
                          <a:ea typeface="Times New Roman"/>
                          <a:cs typeface="Times New Roman" pitchFamily="18" charset="0"/>
                        </a:rPr>
                        <a:t>ulaşmak istiyoruz?</a:t>
                      </a:r>
                    </a:p>
                  </a:txBody>
                  <a:tcPr marL="0" marR="0" marT="0" marB="0" anchor="ctr"/>
                </a:tc>
                <a:extLst>
                  <a:ext uri="{0D108BD9-81ED-4DB2-BD59-A6C34878D82A}">
                    <a16:rowId xmlns:a16="http://schemas.microsoft.com/office/drawing/2014/main" val="10002"/>
                  </a:ext>
                </a:extLst>
              </a:tr>
              <a:tr h="865622">
                <a:tc>
                  <a:txBody>
                    <a:bodyPr/>
                    <a:lstStyle/>
                    <a:p>
                      <a:pPr marL="342900" marR="0" lvl="0" indent="-342900" algn="l" defTabSz="1828343" rtl="0" eaLnBrk="1" fontAlgn="auto" latinLnBrk="0" hangingPunct="1">
                        <a:lnSpc>
                          <a:spcPct val="100000"/>
                        </a:lnSpc>
                        <a:spcBef>
                          <a:spcPts val="0"/>
                        </a:spcBef>
                        <a:spcAft>
                          <a:spcPts val="0"/>
                        </a:spcAft>
                        <a:buClr>
                          <a:srgbClr val="000000"/>
                        </a:buClr>
                        <a:buSzPts val="700"/>
                        <a:buFont typeface="Wingdings" pitchFamily="2" charset="2"/>
                        <a:buChar char="q"/>
                        <a:tabLst>
                          <a:tab pos="251460" algn="l"/>
                        </a:tabLst>
                        <a:defRPr/>
                      </a:pPr>
                      <a:r>
                        <a:rPr lang="tr-TR" sz="2800" u="none" strike="noStrike" spc="0" dirty="0" smtClean="0">
                          <a:latin typeface="+mn-lt"/>
                          <a:ea typeface="Times New Roman"/>
                          <a:cs typeface="Times New Roman" pitchFamily="18" charset="0"/>
                        </a:rPr>
                        <a:t>Arzu Edilen Gelecek</a:t>
                      </a:r>
                    </a:p>
                    <a:p>
                      <a:pPr marL="342900" lvl="0" indent="-342900">
                        <a:lnSpc>
                          <a:spcPct val="100000"/>
                        </a:lnSpc>
                        <a:spcAft>
                          <a:spcPts val="0"/>
                        </a:spcAft>
                        <a:buClr>
                          <a:srgbClr val="000000"/>
                        </a:buClr>
                        <a:buSzPts val="700"/>
                        <a:buFont typeface="Wingdings" pitchFamily="2" charset="2"/>
                        <a:buChar char="q"/>
                        <a:tabLst>
                          <a:tab pos="251460" algn="l"/>
                        </a:tabLst>
                      </a:pPr>
                      <a:endParaRPr lang="tr-TR" sz="2800" u="none" strike="noStrike" spc="0" dirty="0">
                        <a:latin typeface="+mn-lt"/>
                        <a:ea typeface="Times New Roman"/>
                        <a:cs typeface="Times New Roman" pitchFamily="18" charset="0"/>
                      </a:endParaRPr>
                    </a:p>
                  </a:txBody>
                  <a:tcPr marL="0" marR="0" marT="0" marB="0" anchor="ctr"/>
                </a:tc>
                <a:tc>
                  <a:txBody>
                    <a:bodyPr/>
                    <a:lstStyle/>
                    <a:p>
                      <a:pPr indent="-254000" algn="ctr">
                        <a:lnSpc>
                          <a:spcPts val="1560"/>
                        </a:lnSpc>
                        <a:spcBef>
                          <a:spcPts val="1500"/>
                        </a:spcBef>
                        <a:spcAft>
                          <a:spcPts val="0"/>
                        </a:spcAft>
                      </a:pPr>
                      <a:r>
                        <a:rPr lang="tr-TR" sz="2800" b="1" dirty="0" smtClean="0">
                          <a:latin typeface="+mn-lt"/>
                          <a:ea typeface="Times New Roman"/>
                          <a:cs typeface="Times New Roman" pitchFamily="18" charset="0"/>
                        </a:rPr>
                        <a:t>VİZYON</a:t>
                      </a:r>
                      <a:endParaRPr lang="tr-TR" sz="2800" b="1" dirty="0">
                        <a:latin typeface="+mn-lt"/>
                        <a:ea typeface="Times New Roman"/>
                        <a:cs typeface="Times New Roman" pitchFamily="18" charset="0"/>
                      </a:endParaRPr>
                    </a:p>
                  </a:txBody>
                  <a:tcPr marL="0" marR="0" marT="0" marB="0" anchor="ctr"/>
                </a:tc>
                <a:tc vMerge="1">
                  <a:txBody>
                    <a:bodyPr/>
                    <a:lstStyle/>
                    <a:p>
                      <a:endParaRPr lang="tr-TR"/>
                    </a:p>
                  </a:txBody>
                  <a:tcPr/>
                </a:tc>
                <a:extLst>
                  <a:ext uri="{0D108BD9-81ED-4DB2-BD59-A6C34878D82A}">
                    <a16:rowId xmlns:a16="http://schemas.microsoft.com/office/drawing/2014/main" val="152617406"/>
                  </a:ext>
                </a:extLst>
              </a:tr>
              <a:tr h="688392">
                <a:tc>
                  <a:txBody>
                    <a:bodyPr/>
                    <a:lstStyle/>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Temel</a:t>
                      </a:r>
                      <a:r>
                        <a:rPr lang="tr-TR" sz="2800" u="none" strike="noStrike" spc="0" baseline="0" dirty="0" smtClean="0">
                          <a:latin typeface="+mn-lt"/>
                          <a:ea typeface="Times New Roman"/>
                          <a:cs typeface="Times New Roman" pitchFamily="18" charset="0"/>
                        </a:rPr>
                        <a:t> İlkeler</a:t>
                      </a:r>
                      <a:endParaRPr lang="tr-TR" sz="2800" u="none" strike="noStrike" spc="0" dirty="0">
                        <a:latin typeface="+mn-lt"/>
                        <a:ea typeface="Times New Roman"/>
                        <a:cs typeface="Times New Roman" pitchFamily="18" charset="0"/>
                      </a:endParaRPr>
                    </a:p>
                  </a:txBody>
                  <a:tcPr marL="0" marR="0" marT="0" marB="0" anchor="ctr"/>
                </a:tc>
                <a:tc>
                  <a:txBody>
                    <a:bodyPr/>
                    <a:lstStyle/>
                    <a:p>
                      <a:pPr indent="-254000" algn="ctr">
                        <a:lnSpc>
                          <a:spcPts val="1560"/>
                        </a:lnSpc>
                        <a:spcBef>
                          <a:spcPts val="1500"/>
                        </a:spcBef>
                        <a:spcAft>
                          <a:spcPts val="0"/>
                        </a:spcAft>
                      </a:pPr>
                      <a:r>
                        <a:rPr lang="tr-TR" sz="2800" b="1" dirty="0" smtClean="0">
                          <a:latin typeface="+mn-lt"/>
                          <a:ea typeface="Times New Roman"/>
                          <a:cs typeface="Times New Roman" pitchFamily="18" charset="0"/>
                        </a:rPr>
                        <a:t>TEMEL</a:t>
                      </a:r>
                      <a:r>
                        <a:rPr lang="tr-TR" sz="2800" b="1" baseline="0" dirty="0" smtClean="0">
                          <a:latin typeface="+mn-lt"/>
                          <a:ea typeface="Times New Roman"/>
                          <a:cs typeface="Times New Roman" pitchFamily="18" charset="0"/>
                        </a:rPr>
                        <a:t> DEĞERLER</a:t>
                      </a:r>
                      <a:endParaRPr lang="tr-TR" sz="2800" b="1" dirty="0">
                        <a:latin typeface="+mn-lt"/>
                        <a:ea typeface="Times New Roman"/>
                        <a:cs typeface="Times New Roman" pitchFamily="18" charset="0"/>
                      </a:endParaRPr>
                    </a:p>
                  </a:txBody>
                  <a:tcPr marL="0" marR="0" marT="0" marB="0" anchor="ctr"/>
                </a:tc>
                <a:tc vMerge="1">
                  <a:txBody>
                    <a:bodyPr/>
                    <a:lstStyle/>
                    <a:p>
                      <a:endParaRPr lang="tr-TR"/>
                    </a:p>
                  </a:txBody>
                  <a:tcPr/>
                </a:tc>
                <a:extLst>
                  <a:ext uri="{0D108BD9-81ED-4DB2-BD59-A6C34878D82A}">
                    <a16:rowId xmlns:a16="http://schemas.microsoft.com/office/drawing/2014/main" val="10003"/>
                  </a:ext>
                </a:extLst>
              </a:tr>
              <a:tr h="1731244">
                <a:tc>
                  <a:txBody>
                    <a:bodyPr/>
                    <a:lstStyle/>
                    <a:p>
                      <a:pPr marL="342900" marR="0" lvl="0" indent="-342900" algn="l" defTabSz="914400" rtl="0" eaLnBrk="1" fontAlgn="auto" latinLnBrk="0" hangingPunct="1">
                        <a:lnSpc>
                          <a:spcPct val="100000"/>
                        </a:lnSpc>
                        <a:spcBef>
                          <a:spcPts val="0"/>
                        </a:spcBef>
                        <a:spcAft>
                          <a:spcPts val="0"/>
                        </a:spcAft>
                        <a:buClr>
                          <a:srgbClr val="000000"/>
                        </a:buClr>
                        <a:buSzPts val="700"/>
                        <a:buFont typeface="Wingdings" pitchFamily="2" charset="2"/>
                        <a:buChar char="q"/>
                        <a:tabLst>
                          <a:tab pos="251460" algn="l"/>
                        </a:tabLst>
                        <a:defRPr/>
                      </a:pPr>
                      <a:r>
                        <a:rPr lang="tr-TR" sz="2800" dirty="0" smtClean="0">
                          <a:latin typeface="+mn-lt"/>
                          <a:ea typeface="Times New Roman"/>
                          <a:cs typeface="Times New Roman" pitchFamily="18" charset="0"/>
                        </a:rPr>
                        <a:t>Konum</a:t>
                      </a:r>
                      <a:r>
                        <a:rPr lang="tr-TR" sz="2800" baseline="0" dirty="0" smtClean="0">
                          <a:latin typeface="+mn-lt"/>
                          <a:ea typeface="Times New Roman"/>
                          <a:cs typeface="Times New Roman" pitchFamily="18" charset="0"/>
                        </a:rPr>
                        <a:t> Tercihi</a:t>
                      </a:r>
                    </a:p>
                    <a:p>
                      <a:pPr marL="342900" marR="0" lvl="0" indent="-342900" algn="l" defTabSz="914400" rtl="0" eaLnBrk="1" fontAlgn="auto" latinLnBrk="0" hangingPunct="1">
                        <a:lnSpc>
                          <a:spcPct val="100000"/>
                        </a:lnSpc>
                        <a:spcBef>
                          <a:spcPts val="0"/>
                        </a:spcBef>
                        <a:spcAft>
                          <a:spcPts val="0"/>
                        </a:spcAft>
                        <a:buClr>
                          <a:srgbClr val="000000"/>
                        </a:buClr>
                        <a:buSzPts val="700"/>
                        <a:buFont typeface="Wingdings" pitchFamily="2" charset="2"/>
                        <a:buChar char="q"/>
                        <a:tabLst>
                          <a:tab pos="251460" algn="l"/>
                        </a:tabLst>
                        <a:defRPr/>
                      </a:pPr>
                      <a:r>
                        <a:rPr lang="tr-TR" sz="2800" baseline="0" dirty="0" smtClean="0">
                          <a:latin typeface="+mn-lt"/>
                          <a:ea typeface="Times New Roman"/>
                          <a:cs typeface="Times New Roman" pitchFamily="18" charset="0"/>
                        </a:rPr>
                        <a:t>Başarı Bölgesi Tercihi</a:t>
                      </a:r>
                    </a:p>
                    <a:p>
                      <a:pPr marL="342900" marR="0" lvl="0" indent="-342900" algn="l" defTabSz="914400" rtl="0" eaLnBrk="1" fontAlgn="auto" latinLnBrk="0" hangingPunct="1">
                        <a:lnSpc>
                          <a:spcPct val="100000"/>
                        </a:lnSpc>
                        <a:spcBef>
                          <a:spcPts val="0"/>
                        </a:spcBef>
                        <a:spcAft>
                          <a:spcPts val="0"/>
                        </a:spcAft>
                        <a:buClr>
                          <a:srgbClr val="000000"/>
                        </a:buClr>
                        <a:buSzPts val="700"/>
                        <a:buFont typeface="Wingdings" pitchFamily="2" charset="2"/>
                        <a:buChar char="q"/>
                        <a:tabLst>
                          <a:tab pos="251460" algn="l"/>
                        </a:tabLst>
                        <a:defRPr/>
                      </a:pPr>
                      <a:r>
                        <a:rPr lang="tr-TR" sz="2800" baseline="0" dirty="0" smtClean="0">
                          <a:latin typeface="+mn-lt"/>
                          <a:ea typeface="Times New Roman"/>
                          <a:cs typeface="Times New Roman" pitchFamily="18" charset="0"/>
                        </a:rPr>
                        <a:t>Değer Sunumu</a:t>
                      </a:r>
                    </a:p>
                    <a:p>
                      <a:pPr marL="342900" marR="0" lvl="0" indent="-342900" algn="l" defTabSz="914400" rtl="0" eaLnBrk="1" fontAlgn="auto" latinLnBrk="0" hangingPunct="1">
                        <a:lnSpc>
                          <a:spcPct val="100000"/>
                        </a:lnSpc>
                        <a:spcBef>
                          <a:spcPts val="0"/>
                        </a:spcBef>
                        <a:spcAft>
                          <a:spcPts val="0"/>
                        </a:spcAft>
                        <a:buClr>
                          <a:srgbClr val="000000"/>
                        </a:buClr>
                        <a:buSzPts val="700"/>
                        <a:buFont typeface="Wingdings" pitchFamily="2" charset="2"/>
                        <a:buChar char="q"/>
                        <a:tabLst>
                          <a:tab pos="251460" algn="l"/>
                        </a:tabLst>
                        <a:defRPr/>
                      </a:pPr>
                      <a:r>
                        <a:rPr lang="tr-TR" sz="2800" baseline="0" dirty="0" smtClean="0">
                          <a:latin typeface="+mn-lt"/>
                          <a:ea typeface="Times New Roman"/>
                          <a:cs typeface="Times New Roman" pitchFamily="18" charset="0"/>
                        </a:rPr>
                        <a:t>Temel Yetkinlik Tercihi</a:t>
                      </a:r>
                      <a:endParaRPr lang="tr-TR" sz="2800" dirty="0" smtClean="0">
                        <a:latin typeface="+mn-lt"/>
                        <a:ea typeface="Times New Roman"/>
                        <a:cs typeface="Times New Roman" pitchFamily="18" charset="0"/>
                      </a:endParaRPr>
                    </a:p>
                  </a:txBody>
                  <a:tcPr marL="0" marR="0" marT="0" marB="0" anchor="ctr"/>
                </a:tc>
                <a:tc>
                  <a:txBody>
                    <a:bodyPr/>
                    <a:lstStyle/>
                    <a:p>
                      <a:pPr indent="-254000" algn="ctr">
                        <a:lnSpc>
                          <a:spcPts val="1560"/>
                        </a:lnSpc>
                        <a:spcBef>
                          <a:spcPts val="1500"/>
                        </a:spcBef>
                        <a:spcAft>
                          <a:spcPts val="0"/>
                        </a:spcAft>
                      </a:pPr>
                      <a:r>
                        <a:rPr lang="tr-TR" sz="2800" b="1" dirty="0" smtClean="0">
                          <a:latin typeface="+mn-lt"/>
                          <a:ea typeface="Times New Roman"/>
                          <a:cs typeface="Times New Roman" pitchFamily="18" charset="0"/>
                        </a:rPr>
                        <a:t>FARKILILAŞMA STRATEJİSİ</a:t>
                      </a:r>
                      <a:endParaRPr lang="tr-TR" sz="2800" b="1" dirty="0">
                        <a:latin typeface="+mn-lt"/>
                        <a:ea typeface="Times New Roman"/>
                        <a:cs typeface="Times New Roman" pitchFamily="18" charset="0"/>
                      </a:endParaRPr>
                    </a:p>
                  </a:txBody>
                  <a:tcPr marL="0" marR="0" marT="0" marB="0" anchor="ctr"/>
                </a:tc>
                <a:tc rowSpan="2">
                  <a:txBody>
                    <a:bodyPr/>
                    <a:lstStyle/>
                    <a:p>
                      <a:pPr indent="-254000" algn="ctr">
                        <a:lnSpc>
                          <a:spcPts val="1440"/>
                        </a:lnSpc>
                        <a:spcBef>
                          <a:spcPts val="1500"/>
                        </a:spcBef>
                        <a:spcAft>
                          <a:spcPts val="0"/>
                        </a:spcAft>
                      </a:pPr>
                      <a:r>
                        <a:rPr lang="tr-TR" sz="2800" dirty="0" smtClean="0">
                          <a:latin typeface="+mn-lt"/>
                          <a:ea typeface="Times New Roman"/>
                          <a:cs typeface="Times New Roman" pitchFamily="18" charset="0"/>
                        </a:rPr>
                        <a:t>Eylem planlarımızda faaliyet ve sorumlular </a:t>
                      </a:r>
                    </a:p>
                    <a:p>
                      <a:pPr indent="-254000" algn="ctr">
                        <a:lnSpc>
                          <a:spcPts val="1440"/>
                        </a:lnSpc>
                        <a:spcBef>
                          <a:spcPts val="1500"/>
                        </a:spcBef>
                        <a:spcAft>
                          <a:spcPts val="0"/>
                        </a:spcAft>
                      </a:pPr>
                      <a:r>
                        <a:rPr lang="tr-TR" sz="2800" dirty="0" smtClean="0">
                          <a:latin typeface="+mn-lt"/>
                          <a:ea typeface="Times New Roman"/>
                          <a:cs typeface="Times New Roman" pitchFamily="18" charset="0"/>
                        </a:rPr>
                        <a:t>belli mi?</a:t>
                      </a:r>
                    </a:p>
                    <a:p>
                      <a:pPr indent="-254000" algn="ctr">
                        <a:lnSpc>
                          <a:spcPts val="1440"/>
                        </a:lnSpc>
                        <a:spcBef>
                          <a:spcPts val="1500"/>
                        </a:spcBef>
                        <a:spcAft>
                          <a:spcPts val="0"/>
                        </a:spcAft>
                      </a:pPr>
                      <a:endParaRPr lang="tr-TR" sz="2800" dirty="0" smtClean="0">
                        <a:latin typeface="+mn-lt"/>
                        <a:ea typeface="Times New Roman"/>
                        <a:cs typeface="Times New Roman" pitchFamily="18" charset="0"/>
                      </a:endParaRPr>
                    </a:p>
                    <a:p>
                      <a:pPr indent="-254000" algn="ctr">
                        <a:lnSpc>
                          <a:spcPts val="1440"/>
                        </a:lnSpc>
                        <a:spcBef>
                          <a:spcPts val="1500"/>
                        </a:spcBef>
                        <a:spcAft>
                          <a:spcPts val="0"/>
                        </a:spcAft>
                      </a:pPr>
                      <a:endParaRPr lang="tr-TR" sz="2800" dirty="0" smtClean="0">
                        <a:latin typeface="+mn-lt"/>
                        <a:ea typeface="Times New Roman"/>
                        <a:cs typeface="Times New Roman" pitchFamily="18" charset="0"/>
                      </a:endParaRPr>
                    </a:p>
                    <a:p>
                      <a:pPr indent="-254000" algn="ctr">
                        <a:lnSpc>
                          <a:spcPts val="1440"/>
                        </a:lnSpc>
                        <a:spcBef>
                          <a:spcPts val="1500"/>
                        </a:spcBef>
                        <a:spcAft>
                          <a:spcPts val="0"/>
                        </a:spcAft>
                      </a:pPr>
                      <a:r>
                        <a:rPr lang="tr-TR" sz="2800" dirty="0" smtClean="0">
                          <a:latin typeface="+mn-lt"/>
                          <a:ea typeface="Times New Roman"/>
                          <a:cs typeface="Times New Roman" pitchFamily="18" charset="0"/>
                        </a:rPr>
                        <a:t>Gitmek </a:t>
                      </a:r>
                      <a:r>
                        <a:rPr lang="tr-TR" sz="2800" dirty="0">
                          <a:latin typeface="+mn-lt"/>
                          <a:ea typeface="Times New Roman"/>
                          <a:cs typeface="Times New Roman" pitchFamily="18" charset="0"/>
                        </a:rPr>
                        <a:t>istediğimiz yere nasıl </a:t>
                      </a:r>
                      <a:r>
                        <a:rPr lang="tr-TR" sz="2800" dirty="0" smtClean="0">
                          <a:latin typeface="+mn-lt"/>
                          <a:ea typeface="Times New Roman"/>
                          <a:cs typeface="Times New Roman" pitchFamily="18" charset="0"/>
                        </a:rPr>
                        <a:t>ve ne zaman</a:t>
                      </a:r>
                    </a:p>
                    <a:p>
                      <a:pPr indent="-254000" algn="ctr">
                        <a:lnSpc>
                          <a:spcPts val="1440"/>
                        </a:lnSpc>
                        <a:spcBef>
                          <a:spcPts val="1500"/>
                        </a:spcBef>
                        <a:spcAft>
                          <a:spcPts val="0"/>
                        </a:spcAft>
                      </a:pPr>
                      <a:r>
                        <a:rPr lang="tr-TR" sz="2800" dirty="0" smtClean="0">
                          <a:latin typeface="+mn-lt"/>
                          <a:ea typeface="Times New Roman"/>
                          <a:cs typeface="Times New Roman" pitchFamily="18" charset="0"/>
                        </a:rPr>
                        <a:t> ulaşabiliriz</a:t>
                      </a:r>
                      <a:r>
                        <a:rPr lang="tr-TR" sz="2800" dirty="0">
                          <a:latin typeface="+mn-lt"/>
                          <a:ea typeface="Times New Roman"/>
                          <a:cs typeface="Times New Roman" pitchFamily="18" charset="0"/>
                        </a:rPr>
                        <a:t>?</a:t>
                      </a:r>
                    </a:p>
                  </a:txBody>
                  <a:tcPr marL="0" marR="0" marT="0" marB="0" anchor="ctr"/>
                </a:tc>
                <a:extLst>
                  <a:ext uri="{0D108BD9-81ED-4DB2-BD59-A6C34878D82A}">
                    <a16:rowId xmlns:a16="http://schemas.microsoft.com/office/drawing/2014/main" val="10005"/>
                  </a:ext>
                </a:extLst>
              </a:tr>
              <a:tr h="1731244">
                <a:tc>
                  <a:txBody>
                    <a:bodyPr/>
                    <a:lstStyle/>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Stratejik amaçlar ve hedefler</a:t>
                      </a: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Hedeflerden</a:t>
                      </a:r>
                      <a:r>
                        <a:rPr lang="tr-TR" sz="2800" u="none" strike="noStrike" spc="0" baseline="0" dirty="0" smtClean="0">
                          <a:latin typeface="+mn-lt"/>
                          <a:ea typeface="Times New Roman"/>
                          <a:cs typeface="Times New Roman" pitchFamily="18" charset="0"/>
                        </a:rPr>
                        <a:t> sorumlu ve işbirliği yapılacak birimler</a:t>
                      </a:r>
                      <a:endParaRPr lang="tr-TR" sz="2800" u="none" strike="noStrike" spc="0" dirty="0">
                        <a:latin typeface="+mn-lt"/>
                        <a:ea typeface="Times New Roman"/>
                        <a:cs typeface="Times New Roman" pitchFamily="18" charset="0"/>
                      </a:endParaRPr>
                    </a:p>
                    <a:p>
                      <a:pPr marL="342900" lvl="0" indent="-342900">
                        <a:lnSpc>
                          <a:spcPct val="100000"/>
                        </a:lnSpc>
                        <a:spcAft>
                          <a:spcPts val="0"/>
                        </a:spcAft>
                        <a:buClr>
                          <a:srgbClr val="000000"/>
                        </a:buClr>
                        <a:buSzPts val="700"/>
                        <a:buFont typeface="Wingdings" pitchFamily="2" charset="2"/>
                        <a:buChar char="q"/>
                        <a:tabLst>
                          <a:tab pos="248285" algn="l"/>
                        </a:tabLst>
                      </a:pPr>
                      <a:r>
                        <a:rPr lang="tr-TR" sz="2800" u="none" strike="noStrike" spc="0" dirty="0" smtClean="0">
                          <a:latin typeface="+mn-lt"/>
                          <a:ea typeface="Times New Roman"/>
                          <a:cs typeface="Times New Roman" pitchFamily="18" charset="0"/>
                        </a:rPr>
                        <a:t>Temel</a:t>
                      </a:r>
                      <a:r>
                        <a:rPr lang="tr-TR" sz="2800" u="none" strike="noStrike" spc="0" baseline="0" dirty="0" smtClean="0">
                          <a:latin typeface="+mn-lt"/>
                          <a:ea typeface="Times New Roman"/>
                          <a:cs typeface="Times New Roman" pitchFamily="18" charset="0"/>
                        </a:rPr>
                        <a:t> performans göstergeleri</a:t>
                      </a:r>
                    </a:p>
                    <a:p>
                      <a:pPr marL="0" lvl="0" indent="0">
                        <a:lnSpc>
                          <a:spcPct val="100000"/>
                        </a:lnSpc>
                        <a:spcAft>
                          <a:spcPts val="0"/>
                        </a:spcAft>
                        <a:buClr>
                          <a:srgbClr val="000000"/>
                        </a:buClr>
                        <a:buSzPts val="700"/>
                        <a:buFont typeface="Wingdings" pitchFamily="2" charset="2"/>
                        <a:buNone/>
                        <a:tabLst>
                          <a:tab pos="248285" algn="l"/>
                        </a:tabLst>
                      </a:pPr>
                      <a:endParaRPr lang="tr-TR" sz="2800" u="none" strike="noStrike" spc="0" dirty="0">
                        <a:latin typeface="+mn-lt"/>
                        <a:ea typeface="Times New Roman"/>
                        <a:cs typeface="Times New Roman" pitchFamily="18" charset="0"/>
                      </a:endParaRPr>
                    </a:p>
                  </a:txBody>
                  <a:tcPr marL="0" marR="0" marT="0" marB="0" anchor="ctr"/>
                </a:tc>
                <a:tc>
                  <a:txBody>
                    <a:bodyPr/>
                    <a:lstStyle/>
                    <a:p>
                      <a:pPr indent="-254000" algn="ctr">
                        <a:lnSpc>
                          <a:spcPct val="100000"/>
                        </a:lnSpc>
                        <a:spcBef>
                          <a:spcPts val="1500"/>
                        </a:spcBef>
                        <a:spcAft>
                          <a:spcPts val="0"/>
                        </a:spcAft>
                      </a:pPr>
                      <a:r>
                        <a:rPr lang="tr-TR" sz="2800" b="1" dirty="0" smtClean="0">
                          <a:latin typeface="+mn-lt"/>
                          <a:ea typeface="Times New Roman"/>
                          <a:cs typeface="Times New Roman" pitchFamily="18" charset="0"/>
                        </a:rPr>
                        <a:t>STRATEJİ GELİŞTİRME</a:t>
                      </a:r>
                      <a:endParaRPr lang="tr-TR" sz="2800" b="1" dirty="0">
                        <a:latin typeface="+mn-lt"/>
                        <a:ea typeface="Times New Roman"/>
                        <a:cs typeface="Times New Roman" pitchFamily="18" charset="0"/>
                      </a:endParaRPr>
                    </a:p>
                  </a:txBody>
                  <a:tcPr marL="0" marR="0" marT="0" marB="0" anchor="ctr"/>
                </a:tc>
                <a:tc vMerge="1">
                  <a:txBody>
                    <a:bodyPr/>
                    <a:lstStyle/>
                    <a:p>
                      <a:endParaRPr lang="tr-TR"/>
                    </a:p>
                  </a:txBody>
                  <a:tcPr/>
                </a:tc>
                <a:extLst>
                  <a:ext uri="{0D108BD9-81ED-4DB2-BD59-A6C34878D82A}">
                    <a16:rowId xmlns:a16="http://schemas.microsoft.com/office/drawing/2014/main" val="10006"/>
                  </a:ext>
                </a:extLst>
              </a:tr>
              <a:tr h="938456">
                <a:tc>
                  <a:txBody>
                    <a:bodyPr/>
                    <a:lstStyle/>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Hedef</a:t>
                      </a:r>
                      <a:r>
                        <a:rPr lang="tr-TR" sz="2800" u="none" strike="noStrike" spc="0" baseline="0" dirty="0" smtClean="0">
                          <a:latin typeface="+mn-lt"/>
                          <a:ea typeface="Times New Roman"/>
                          <a:cs typeface="Times New Roman" pitchFamily="18" charset="0"/>
                        </a:rPr>
                        <a:t> kartları</a:t>
                      </a:r>
                      <a:endParaRPr lang="tr-TR" sz="2800" u="none" strike="noStrike" spc="0" dirty="0">
                        <a:latin typeface="+mn-lt"/>
                        <a:ea typeface="Times New Roman"/>
                        <a:cs typeface="Times New Roman" pitchFamily="18" charset="0"/>
                      </a:endParaRP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smtClean="0">
                          <a:latin typeface="+mn-lt"/>
                          <a:ea typeface="Times New Roman"/>
                          <a:cs typeface="Times New Roman" pitchFamily="18" charset="0"/>
                        </a:rPr>
                        <a:t>Raporlama</a:t>
                      </a:r>
                      <a:endParaRPr lang="tr-TR" sz="2800" u="none" strike="noStrike" spc="0" dirty="0">
                        <a:latin typeface="+mn-lt"/>
                        <a:ea typeface="Times New Roman"/>
                        <a:cs typeface="Times New Roman" pitchFamily="18" charset="0"/>
                      </a:endParaRPr>
                    </a:p>
                  </a:txBody>
                  <a:tcPr marL="0" marR="0" marT="0" marB="0" anchor="ctr"/>
                </a:tc>
                <a:tc>
                  <a:txBody>
                    <a:bodyPr/>
                    <a:lstStyle/>
                    <a:p>
                      <a:pPr indent="-254000" algn="ctr">
                        <a:lnSpc>
                          <a:spcPts val="1560"/>
                        </a:lnSpc>
                        <a:spcBef>
                          <a:spcPts val="1500"/>
                        </a:spcBef>
                        <a:spcAft>
                          <a:spcPts val="0"/>
                        </a:spcAft>
                      </a:pPr>
                      <a:r>
                        <a:rPr lang="tr-TR" sz="2800" b="1" dirty="0">
                          <a:latin typeface="+mn-lt"/>
                          <a:ea typeface="Times New Roman"/>
                          <a:cs typeface="Times New Roman" pitchFamily="18" charset="0"/>
                        </a:rPr>
                        <a:t>İZLEME</a:t>
                      </a:r>
                    </a:p>
                  </a:txBody>
                  <a:tcPr marL="0" marR="0" marT="0" marB="0" anchor="ctr"/>
                </a:tc>
                <a:tc rowSpan="2">
                  <a:txBody>
                    <a:bodyPr/>
                    <a:lstStyle/>
                    <a:p>
                      <a:pPr indent="-254000" algn="ctr">
                        <a:lnSpc>
                          <a:spcPts val="1465"/>
                        </a:lnSpc>
                        <a:spcBef>
                          <a:spcPts val="1500"/>
                        </a:spcBef>
                        <a:spcAft>
                          <a:spcPts val="0"/>
                        </a:spcAft>
                      </a:pPr>
                      <a:r>
                        <a:rPr lang="tr-TR" sz="2800" dirty="0" smtClean="0">
                          <a:latin typeface="+mn-lt"/>
                          <a:ea typeface="Times New Roman"/>
                          <a:cs typeface="Times New Roman" pitchFamily="18" charset="0"/>
                        </a:rPr>
                        <a:t>Stratejik plan başarımıza nasıl yardım eder?</a:t>
                      </a:r>
                    </a:p>
                    <a:p>
                      <a:pPr indent="-254000" algn="ctr">
                        <a:lnSpc>
                          <a:spcPts val="1465"/>
                        </a:lnSpc>
                        <a:spcBef>
                          <a:spcPts val="1500"/>
                        </a:spcBef>
                        <a:spcAft>
                          <a:spcPts val="0"/>
                        </a:spcAft>
                      </a:pPr>
                      <a:endParaRPr lang="tr-TR" sz="2800" dirty="0" smtClean="0">
                        <a:latin typeface="+mn-lt"/>
                        <a:ea typeface="Times New Roman"/>
                        <a:cs typeface="Times New Roman" pitchFamily="18" charset="0"/>
                      </a:endParaRPr>
                    </a:p>
                    <a:p>
                      <a:pPr indent="-254000" algn="ctr">
                        <a:lnSpc>
                          <a:spcPts val="1465"/>
                        </a:lnSpc>
                        <a:spcBef>
                          <a:spcPts val="1500"/>
                        </a:spcBef>
                        <a:spcAft>
                          <a:spcPts val="0"/>
                        </a:spcAft>
                      </a:pPr>
                      <a:r>
                        <a:rPr lang="tr-TR" sz="2800" dirty="0" smtClean="0">
                          <a:latin typeface="+mn-lt"/>
                          <a:ea typeface="Times New Roman"/>
                          <a:cs typeface="Times New Roman" pitchFamily="18" charset="0"/>
                        </a:rPr>
                        <a:t>Başarımızı </a:t>
                      </a:r>
                      <a:r>
                        <a:rPr lang="tr-TR" sz="2800" dirty="0">
                          <a:latin typeface="+mn-lt"/>
                          <a:ea typeface="Times New Roman"/>
                          <a:cs typeface="Times New Roman" pitchFamily="18" charset="0"/>
                        </a:rPr>
                        <a:t>nasıl takip eder ve değerlendiririz?</a:t>
                      </a:r>
                    </a:p>
                  </a:txBody>
                  <a:tcPr marL="0" marR="0" marT="0" marB="0" anchor="ctr"/>
                </a:tc>
                <a:extLst>
                  <a:ext uri="{0D108BD9-81ED-4DB2-BD59-A6C34878D82A}">
                    <a16:rowId xmlns:a16="http://schemas.microsoft.com/office/drawing/2014/main" val="10007"/>
                  </a:ext>
                </a:extLst>
              </a:tr>
              <a:tr h="2164055">
                <a:tc>
                  <a:txBody>
                    <a:bodyPr/>
                    <a:lstStyle/>
                    <a:p>
                      <a:pPr marL="342900" lvl="0" indent="-342900">
                        <a:lnSpc>
                          <a:spcPct val="100000"/>
                        </a:lnSpc>
                        <a:spcAft>
                          <a:spcPts val="0"/>
                        </a:spcAft>
                        <a:buClr>
                          <a:srgbClr val="000000"/>
                        </a:buClr>
                        <a:buSzPts val="700"/>
                        <a:buFont typeface="Wingdings" pitchFamily="2" charset="2"/>
                        <a:buChar char="q"/>
                        <a:tabLst>
                          <a:tab pos="248285" algn="l"/>
                        </a:tabLst>
                      </a:pPr>
                      <a:r>
                        <a:rPr lang="tr-TR" sz="2800" u="none" strike="noStrike" spc="0" dirty="0">
                          <a:latin typeface="+mn-lt"/>
                          <a:ea typeface="Times New Roman"/>
                          <a:cs typeface="Times New Roman" pitchFamily="18" charset="0"/>
                        </a:rPr>
                        <a:t>Geri besleme</a:t>
                      </a:r>
                    </a:p>
                    <a:p>
                      <a:pPr marL="342900" lvl="0" indent="-342900">
                        <a:lnSpc>
                          <a:spcPct val="100000"/>
                        </a:lnSpc>
                        <a:spcAft>
                          <a:spcPts val="0"/>
                        </a:spcAft>
                        <a:buClr>
                          <a:srgbClr val="000000"/>
                        </a:buClr>
                        <a:buSzPts val="700"/>
                        <a:buFont typeface="Wingdings" pitchFamily="2" charset="2"/>
                        <a:buChar char="q"/>
                        <a:tabLst>
                          <a:tab pos="248285" algn="l"/>
                        </a:tabLst>
                      </a:pPr>
                      <a:r>
                        <a:rPr lang="tr-TR" sz="2800" u="none" strike="noStrike" spc="0" dirty="0">
                          <a:latin typeface="+mn-lt"/>
                          <a:ea typeface="Times New Roman"/>
                          <a:cs typeface="Times New Roman" pitchFamily="18" charset="0"/>
                        </a:rPr>
                        <a:t>Ölçme yöntemlerinin belirlenmesi</a:t>
                      </a:r>
                    </a:p>
                    <a:p>
                      <a:pPr marL="342900" lvl="0" indent="-342900">
                        <a:lnSpc>
                          <a:spcPct val="100000"/>
                        </a:lnSpc>
                        <a:spcAft>
                          <a:spcPts val="0"/>
                        </a:spcAft>
                        <a:buClr>
                          <a:srgbClr val="000000"/>
                        </a:buClr>
                        <a:buSzPts val="700"/>
                        <a:buFont typeface="Wingdings" pitchFamily="2" charset="2"/>
                        <a:buChar char="q"/>
                        <a:tabLst>
                          <a:tab pos="251460" algn="l"/>
                        </a:tabLst>
                      </a:pPr>
                      <a:r>
                        <a:rPr lang="tr-TR" sz="2800" u="none" strike="noStrike" spc="0" dirty="0">
                          <a:latin typeface="+mn-lt"/>
                          <a:ea typeface="Times New Roman"/>
                          <a:cs typeface="Times New Roman" pitchFamily="18" charset="0"/>
                        </a:rPr>
                        <a:t>Performans göstergeleri</a:t>
                      </a:r>
                    </a:p>
                    <a:p>
                      <a:pPr marL="342900" lvl="0" indent="-342900">
                        <a:lnSpc>
                          <a:spcPct val="100000"/>
                        </a:lnSpc>
                        <a:spcAft>
                          <a:spcPts val="0"/>
                        </a:spcAft>
                        <a:buClr>
                          <a:srgbClr val="000000"/>
                        </a:buClr>
                        <a:buSzPts val="700"/>
                        <a:buFont typeface="Wingdings" pitchFamily="2" charset="2"/>
                        <a:buChar char="q"/>
                        <a:tabLst>
                          <a:tab pos="245110" algn="l"/>
                        </a:tabLst>
                      </a:pPr>
                      <a:r>
                        <a:rPr lang="tr-TR" sz="2800" u="none" strike="noStrike" spc="0" dirty="0">
                          <a:latin typeface="+mn-lt"/>
                          <a:ea typeface="Times New Roman"/>
                          <a:cs typeface="Times New Roman" pitchFamily="18" charset="0"/>
                        </a:rPr>
                        <a:t>Uygulamaya yönelik ilerleme ve sonuçların değerlendirilmesi</a:t>
                      </a:r>
                    </a:p>
                  </a:txBody>
                  <a:tcPr marL="0" marR="0" marT="0" marB="0" anchor="ctr"/>
                </a:tc>
                <a:tc>
                  <a:txBody>
                    <a:bodyPr/>
                    <a:lstStyle/>
                    <a:p>
                      <a:pPr indent="-254000" algn="ctr">
                        <a:lnSpc>
                          <a:spcPts val="1465"/>
                        </a:lnSpc>
                        <a:spcBef>
                          <a:spcPts val="1500"/>
                        </a:spcBef>
                        <a:spcAft>
                          <a:spcPts val="0"/>
                        </a:spcAft>
                      </a:pPr>
                      <a:r>
                        <a:rPr lang="tr-TR" sz="2800" b="1" dirty="0">
                          <a:latin typeface="+mn-lt"/>
                          <a:ea typeface="Times New Roman"/>
                          <a:cs typeface="Times New Roman" pitchFamily="18" charset="0"/>
                        </a:rPr>
                        <a:t>PERFORMANS ÖLÇME </a:t>
                      </a:r>
                      <a:r>
                        <a:rPr lang="tr-TR" sz="2800" b="1" dirty="0" smtClean="0">
                          <a:latin typeface="+mn-lt"/>
                          <a:ea typeface="Times New Roman"/>
                          <a:cs typeface="Times New Roman" pitchFamily="18" charset="0"/>
                        </a:rPr>
                        <a:t>VE</a:t>
                      </a:r>
                    </a:p>
                    <a:p>
                      <a:pPr indent="-254000" algn="ctr">
                        <a:lnSpc>
                          <a:spcPts val="1465"/>
                        </a:lnSpc>
                        <a:spcBef>
                          <a:spcPts val="1500"/>
                        </a:spcBef>
                        <a:spcAft>
                          <a:spcPts val="0"/>
                        </a:spcAft>
                      </a:pPr>
                      <a:r>
                        <a:rPr lang="tr-TR" sz="2800" b="1" dirty="0" smtClean="0">
                          <a:latin typeface="+mn-lt"/>
                          <a:ea typeface="Times New Roman"/>
                          <a:cs typeface="Times New Roman" pitchFamily="18" charset="0"/>
                        </a:rPr>
                        <a:t> </a:t>
                      </a:r>
                      <a:r>
                        <a:rPr lang="tr-TR" sz="2800" b="1" dirty="0">
                          <a:latin typeface="+mn-lt"/>
                          <a:ea typeface="Times New Roman"/>
                          <a:cs typeface="Times New Roman" pitchFamily="18" charset="0"/>
                        </a:rPr>
                        <a:t>DEĞERLENDİRME</a:t>
                      </a:r>
                    </a:p>
                  </a:txBody>
                  <a:tcPr marL="0" marR="0" marT="0" marB="0" anchor="ctr"/>
                </a:tc>
                <a:tc vMerge="1">
                  <a:txBody>
                    <a:bodyPr/>
                    <a:lstStyle/>
                    <a:p>
                      <a:endParaRPr lang="tr-T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652606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1" y="2340000"/>
            <a:ext cx="20898634" cy="4924400"/>
          </a:xfrm>
          <a:prstGeom prst="rect">
            <a:avLst/>
          </a:prstGeom>
        </p:spPr>
        <p:txBody>
          <a:bodyPr>
            <a:normAutofit fontScale="40000" lnSpcReduction="20000"/>
          </a:bodyPr>
          <a:lstStyle/>
          <a:p>
            <a:pPr marL="857250" indent="-857250" algn="just">
              <a:lnSpc>
                <a:spcPct val="120000"/>
              </a:lnSpc>
              <a:buFont typeface="Wingdings" panose="05000000000000000000" pitchFamily="2" charset="2"/>
              <a:buChar char="Ø"/>
            </a:pPr>
            <a:r>
              <a:rPr lang="tr-TR" sz="7000" dirty="0" smtClean="0">
                <a:cs typeface="Arial" panose="020B0604020202020204" pitchFamily="34" charset="0"/>
              </a:rPr>
              <a:t>Üniversitemizin devamlı </a:t>
            </a:r>
            <a:r>
              <a:rPr lang="tr-TR" sz="7000" dirty="0">
                <a:cs typeface="Arial" panose="020B0604020202020204" pitchFamily="34" charset="0"/>
              </a:rPr>
              <a:t>gelişen bilimsel ve teknolojik değişimlere uyum </a:t>
            </a:r>
            <a:r>
              <a:rPr lang="tr-TR" sz="7000" dirty="0" smtClean="0">
                <a:cs typeface="Arial" panose="020B0604020202020204" pitchFamily="34" charset="0"/>
              </a:rPr>
              <a:t>sağlamasını ve tüm paydaşlarıyla birlikte gelecek tasarımında öncü bir dünya üniversite olmasını </a:t>
            </a:r>
            <a:r>
              <a:rPr lang="tr-TR" sz="7000" dirty="0">
                <a:cs typeface="Arial" panose="020B0604020202020204" pitchFamily="34" charset="0"/>
              </a:rPr>
              <a:t>sağlayacak bir stratejik plan </a:t>
            </a:r>
            <a:r>
              <a:rPr lang="tr-TR" sz="7000" dirty="0" smtClean="0">
                <a:cs typeface="Arial" panose="020B0604020202020204" pitchFamily="34" charset="0"/>
              </a:rPr>
              <a:t>hazırlamasının </a:t>
            </a:r>
            <a:r>
              <a:rPr lang="tr-TR" sz="7000" dirty="0">
                <a:cs typeface="Arial" panose="020B0604020202020204" pitchFamily="34" charset="0"/>
              </a:rPr>
              <a:t>gerekli olduğu </a:t>
            </a:r>
            <a:r>
              <a:rPr lang="tr-TR" sz="7000" dirty="0" smtClean="0">
                <a:cs typeface="Arial" panose="020B0604020202020204" pitchFamily="34" charset="0"/>
              </a:rPr>
              <a:t>düşünülmüştür.</a:t>
            </a:r>
          </a:p>
          <a:p>
            <a:pPr algn="just">
              <a:lnSpc>
                <a:spcPct val="120000"/>
              </a:lnSpc>
            </a:pPr>
            <a:endParaRPr lang="tr-TR" sz="7000" dirty="0" smtClean="0">
              <a:cs typeface="Arial" panose="020B0604020202020204" pitchFamily="34" charset="0"/>
            </a:endParaRPr>
          </a:p>
          <a:p>
            <a:pPr marL="857250" indent="-857250" algn="just">
              <a:lnSpc>
                <a:spcPct val="120000"/>
              </a:lnSpc>
              <a:buFont typeface="Wingdings" panose="05000000000000000000" pitchFamily="2" charset="2"/>
              <a:buChar char="Ø"/>
            </a:pPr>
            <a:r>
              <a:rPr lang="tr-TR" sz="7000" dirty="0">
                <a:cs typeface="Arial" panose="020B0604020202020204" pitchFamily="34" charset="0"/>
              </a:rPr>
              <a:t>Kalkınma Bakanlığı tarafından 2018 yılında yayınlanan “Üniversiteler için Stratejik Planlama Rehberi” doğrultusunda </a:t>
            </a:r>
            <a:r>
              <a:rPr lang="tr-TR" sz="7000" dirty="0" smtClean="0">
                <a:cs typeface="Arial" panose="020B0604020202020204" pitchFamily="34" charset="0"/>
              </a:rPr>
              <a:t>hazırlanan 2020-2024 Stratejik Planı çalışmaları 2019 </a:t>
            </a:r>
            <a:r>
              <a:rPr lang="tr-TR" sz="7000" dirty="0">
                <a:cs typeface="Arial" panose="020B0604020202020204" pitchFamily="34" charset="0"/>
              </a:rPr>
              <a:t>Nisan ayında </a:t>
            </a:r>
            <a:r>
              <a:rPr lang="tr-TR" sz="7000" dirty="0" smtClean="0">
                <a:cs typeface="Arial" panose="020B0604020202020204" pitchFamily="34" charset="0"/>
              </a:rPr>
              <a:t>başlatılmış </a:t>
            </a:r>
            <a:r>
              <a:rPr lang="tr-TR" sz="7000" dirty="0">
                <a:cs typeface="Arial" panose="020B0604020202020204" pitchFamily="34" charset="0"/>
              </a:rPr>
              <a:t>ve 2019 Aralık ayı sonuna kadar </a:t>
            </a:r>
            <a:r>
              <a:rPr lang="tr-TR" sz="7000" dirty="0" smtClean="0">
                <a:cs typeface="Arial" panose="020B0604020202020204" pitchFamily="34" charset="0"/>
              </a:rPr>
              <a:t>sürmüştür.</a:t>
            </a:r>
          </a:p>
          <a:p>
            <a:pPr marL="857250" indent="-857250" algn="just">
              <a:lnSpc>
                <a:spcPct val="120000"/>
              </a:lnSpc>
              <a:buFont typeface="Wingdings" panose="05000000000000000000" pitchFamily="2" charset="2"/>
              <a:buChar char="Ø"/>
            </a:pPr>
            <a:endParaRPr lang="tr-TR" sz="7000" dirty="0" smtClean="0">
              <a:cs typeface="Arial" panose="020B0604020202020204" pitchFamily="34" charset="0"/>
            </a:endParaRPr>
          </a:p>
          <a:p>
            <a:pPr marL="857250" indent="-857250" algn="just">
              <a:lnSpc>
                <a:spcPct val="120000"/>
              </a:lnSpc>
              <a:buFont typeface="Wingdings" panose="05000000000000000000" pitchFamily="2" charset="2"/>
              <a:buChar char="Ø"/>
            </a:pPr>
            <a:r>
              <a:rPr lang="tr-TR" sz="7000" dirty="0" smtClean="0">
                <a:cs typeface="Arial" panose="020B0604020202020204" pitchFamily="34" charset="0"/>
              </a:rPr>
              <a:t>İlgili </a:t>
            </a:r>
            <a:r>
              <a:rPr lang="tr-TR" sz="7000" dirty="0">
                <a:cs typeface="Arial" panose="020B0604020202020204" pitchFamily="34" charset="0"/>
              </a:rPr>
              <a:t>çalışmaları üst düzeyde yönlendirmek üzere Senatomuzun 15.04.2019 tarihli toplantısında Strateji Geliştirme </a:t>
            </a:r>
            <a:r>
              <a:rPr lang="tr-TR" sz="7000" dirty="0" smtClean="0">
                <a:cs typeface="Arial" panose="020B0604020202020204" pitchFamily="34" charset="0"/>
              </a:rPr>
              <a:t>Kurulu kurulmuş </a:t>
            </a:r>
            <a:r>
              <a:rPr lang="tr-TR" sz="7000" dirty="0">
                <a:cs typeface="Arial" panose="020B0604020202020204" pitchFamily="34" charset="0"/>
              </a:rPr>
              <a:t>ve ilgili tüm çalışmalar Kalite Çalışmaları ve Stratejik Planlama Sürecinden sorumlu Rektör Yardımcısının koordinasyonunda yapılmıştır</a:t>
            </a:r>
            <a:r>
              <a:rPr lang="tr-TR" sz="7000" dirty="0" smtClean="0">
                <a:cs typeface="Arial" panose="020B0604020202020204" pitchFamily="34" charset="0"/>
              </a:rPr>
              <a:t>.</a:t>
            </a:r>
          </a:p>
          <a:p>
            <a:pPr marL="857250" indent="-857250" algn="just">
              <a:lnSpc>
                <a:spcPct val="120000"/>
              </a:lnSpc>
              <a:buFont typeface="Wingdings" panose="05000000000000000000" pitchFamily="2" charset="2"/>
              <a:buChar char="Ø"/>
            </a:pPr>
            <a:endParaRPr lang="tr-TR" sz="7000" dirty="0" smtClean="0">
              <a:cs typeface="Arial" panose="020B0604020202020204" pitchFamily="34" charset="0"/>
            </a:endParaRPr>
          </a:p>
          <a:p>
            <a:pPr marL="857250" indent="-857250" algn="just">
              <a:lnSpc>
                <a:spcPct val="120000"/>
              </a:lnSpc>
              <a:buFont typeface="Wingdings" panose="05000000000000000000" pitchFamily="2" charset="2"/>
              <a:buChar char="Ø"/>
            </a:pPr>
            <a:r>
              <a:rPr lang="tr-TR" sz="7000" dirty="0">
                <a:cs typeface="Arial" panose="020B0604020202020204" pitchFamily="34" charset="0"/>
              </a:rPr>
              <a:t>Stratejik Planın oluşumunda Üniversitemizin tüm iç ve dış paydaşlarının katılımları sağlanmış ve katkıları alınmıştır</a:t>
            </a:r>
            <a:r>
              <a:rPr lang="tr-TR" sz="7000" dirty="0" smtClean="0">
                <a:cs typeface="Arial" panose="020B0604020202020204" pitchFamily="34" charset="0"/>
              </a:rPr>
              <a:t>.</a:t>
            </a:r>
            <a:endParaRPr lang="tr-TR" sz="6000" dirty="0" smtClean="0">
              <a:cs typeface="Arial" panose="020B0604020202020204" pitchFamily="34" charset="0"/>
            </a:endParaRPr>
          </a:p>
          <a:p>
            <a:endParaRPr kumimoji="0" lang="tr-TR" sz="4800" b="0" i="0" u="none" strike="noStrike" kern="1200" cap="none" spc="0" normalizeH="0" baseline="0" noProof="0" dirty="0">
              <a:ln>
                <a:noFill/>
              </a:ln>
              <a:solidFill>
                <a:srgbClr val="000000"/>
              </a:solidFill>
              <a:effectLst/>
              <a:uLnTx/>
              <a:uFillTx/>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12028"/>
            <a:ext cx="24377650" cy="1200329"/>
          </a:xfrm>
          <a:prstGeom prst="rect">
            <a:avLst/>
          </a:prstGeom>
          <a:noFill/>
          <a:ln>
            <a:noFill/>
          </a:ln>
        </p:spPr>
        <p:txBody>
          <a:bodyPr wrap="square" rtlCol="0">
            <a:spAutoFit/>
          </a:bodyPr>
          <a:lstStyle/>
          <a:p>
            <a:pPr algn="ctr"/>
            <a:r>
              <a:rPr lang="tr-TR" sz="72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2020-2024 STRATEJİK PLAN HAZIRLIK SÜRECİ</a:t>
            </a:r>
            <a:endParaRPr lang="tr-TR" sz="66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pic>
        <p:nvPicPr>
          <p:cNvPr id="6" name="Picture 6" descr="İlgili resi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1224" y="7590817"/>
            <a:ext cx="10058110" cy="508572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2320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1" y="2339999"/>
            <a:ext cx="10595199" cy="9835068"/>
          </a:xfrm>
          <a:prstGeom prst="rect">
            <a:avLst/>
          </a:prstGeom>
        </p:spPr>
        <p:txBody>
          <a:bodyPr>
            <a:normAutofit fontScale="32500" lnSpcReduction="20000"/>
          </a:bodyPr>
          <a:lstStyle/>
          <a:p>
            <a:pPr marL="1143000" indent="-1143000">
              <a:buFont typeface="Wingdings" panose="05000000000000000000" pitchFamily="2" charset="2"/>
              <a:buChar char="Ø"/>
            </a:pPr>
            <a:r>
              <a:rPr lang="tr-TR" sz="9800" dirty="0" smtClean="0">
                <a:cs typeface="Arial" panose="020B0604020202020204" pitchFamily="34" charset="0"/>
              </a:rPr>
              <a:t>Stratejik Plan </a:t>
            </a:r>
            <a:r>
              <a:rPr lang="tr-TR" sz="9800" dirty="0">
                <a:cs typeface="Arial" panose="020B0604020202020204" pitchFamily="34" charset="0"/>
              </a:rPr>
              <a:t>hazırlama sürecinde; </a:t>
            </a:r>
            <a:r>
              <a:rPr lang="tr-TR" sz="9800" dirty="0" smtClean="0">
                <a:cs typeface="Arial" panose="020B0604020202020204" pitchFamily="34" charset="0"/>
              </a:rPr>
              <a:t>mevcut durum </a:t>
            </a:r>
            <a:r>
              <a:rPr lang="tr-TR" sz="9800" dirty="0">
                <a:cs typeface="Arial" panose="020B0604020202020204" pitchFamily="34" charset="0"/>
              </a:rPr>
              <a:t>analizi, geleceğe bakış, farklılaşma stratejisi ve strateji geliştirme olmak üzere </a:t>
            </a:r>
            <a:r>
              <a:rPr lang="tr-TR" sz="9800" dirty="0" smtClean="0">
                <a:cs typeface="Arial" panose="020B0604020202020204" pitchFamily="34" charset="0"/>
              </a:rPr>
              <a:t>dört aşamada çalışmalar yürütülmüştür. </a:t>
            </a:r>
          </a:p>
          <a:p>
            <a:pPr marL="1143000" indent="-1143000">
              <a:buFont typeface="Wingdings" panose="05000000000000000000" pitchFamily="2" charset="2"/>
              <a:buChar char="Ø"/>
            </a:pPr>
            <a:endParaRPr lang="tr-TR" sz="9800" dirty="0" smtClean="0">
              <a:cs typeface="Arial" panose="020B0604020202020204" pitchFamily="34" charset="0"/>
            </a:endParaRPr>
          </a:p>
          <a:p>
            <a:pPr marL="1143000" indent="-1143000">
              <a:buFont typeface="Wingdings" panose="05000000000000000000" pitchFamily="2" charset="2"/>
              <a:buChar char="Ø"/>
            </a:pPr>
            <a:r>
              <a:rPr lang="tr-TR" sz="9800" dirty="0" smtClean="0">
                <a:cs typeface="Arial" panose="020B0604020202020204" pitchFamily="34" charset="0"/>
              </a:rPr>
              <a:t>Mayıs-Temmuz </a:t>
            </a:r>
            <a:r>
              <a:rPr lang="tr-TR" sz="9800" dirty="0">
                <a:cs typeface="Arial" panose="020B0604020202020204" pitchFamily="34" charset="0"/>
              </a:rPr>
              <a:t>2019 tarihleri arasında tamamlanan </a:t>
            </a:r>
            <a:r>
              <a:rPr lang="tr-TR" sz="9800" dirty="0" smtClean="0">
                <a:cs typeface="Arial" panose="020B0604020202020204" pitchFamily="34" charset="0"/>
              </a:rPr>
              <a:t>mevcut durum </a:t>
            </a:r>
            <a:r>
              <a:rPr lang="tr-TR" sz="9800" dirty="0">
                <a:cs typeface="Arial" panose="020B0604020202020204" pitchFamily="34" charset="0"/>
              </a:rPr>
              <a:t>analizinde; uygulanmakta olan 2016-2020 Dönemi Stratejik Planı değerlendirilmiş, mevzuat analizi ve üst politika belgelerinin analizi yapılmış, faaliyet alanları ve ürün ile hizmetler belirlenmiş, paydaş analizi gerçekleştirilmiş, mali ve fiziki kaynak analizleri ve üniversitenin GZFT analizi yapılmıştır. </a:t>
            </a:r>
            <a:endParaRPr lang="tr-TR" sz="9800" dirty="0" smtClean="0">
              <a:cs typeface="Arial" panose="020B0604020202020204" pitchFamily="34" charset="0"/>
            </a:endParaRPr>
          </a:p>
          <a:p>
            <a:pPr marL="1143000" indent="-1143000">
              <a:buFont typeface="Wingdings" panose="05000000000000000000" pitchFamily="2" charset="2"/>
              <a:buChar char="Ø"/>
            </a:pPr>
            <a:endParaRPr lang="tr-TR" sz="9800" dirty="0" smtClean="0">
              <a:cs typeface="Arial" panose="020B0604020202020204" pitchFamily="34" charset="0"/>
            </a:endParaRPr>
          </a:p>
          <a:p>
            <a:pPr marL="1143000" indent="-1143000">
              <a:buFont typeface="Wingdings" panose="05000000000000000000" pitchFamily="2" charset="2"/>
              <a:buChar char="Ø"/>
            </a:pPr>
            <a:r>
              <a:rPr lang="tr-TR" sz="9800" dirty="0" smtClean="0">
                <a:cs typeface="Arial" panose="020B0604020202020204" pitchFamily="34" charset="0"/>
              </a:rPr>
              <a:t>Ağustos-Ekim </a:t>
            </a:r>
            <a:r>
              <a:rPr lang="tr-TR" sz="9800" dirty="0">
                <a:cs typeface="Arial" panose="020B0604020202020204" pitchFamily="34" charset="0"/>
              </a:rPr>
              <a:t>2019 tarihleri arasında geleceğe bakış çalışmalarıyla üniversitemizin vizyon, misyon ve temel değerleri son halini almıştır</a:t>
            </a:r>
            <a:r>
              <a:rPr lang="tr-TR" sz="9800" dirty="0" smtClean="0">
                <a:cs typeface="Arial" panose="020B0604020202020204" pitchFamily="34" charset="0"/>
              </a:rPr>
              <a:t>.</a:t>
            </a:r>
          </a:p>
          <a:p>
            <a:pPr marL="1143000" indent="-1143000">
              <a:buFont typeface="Wingdings" panose="05000000000000000000" pitchFamily="2" charset="2"/>
              <a:buChar char="Ø"/>
            </a:pPr>
            <a:endParaRPr lang="tr-TR" sz="9800" dirty="0">
              <a:cs typeface="Arial" panose="020B0604020202020204" pitchFamily="34" charset="0"/>
            </a:endParaRPr>
          </a:p>
          <a:p>
            <a:pPr marL="1143000" indent="-1143000">
              <a:buFont typeface="Wingdings" panose="05000000000000000000" pitchFamily="2" charset="2"/>
              <a:buChar char="Ø"/>
            </a:pPr>
            <a:r>
              <a:rPr lang="tr-TR" sz="9800" dirty="0" smtClean="0">
                <a:cs typeface="Arial" panose="020B0604020202020204" pitchFamily="34" charset="0"/>
              </a:rPr>
              <a:t>Maltepe </a:t>
            </a:r>
            <a:r>
              <a:rPr lang="tr-TR" sz="9800" dirty="0">
                <a:cs typeface="Arial" panose="020B0604020202020204" pitchFamily="34" charset="0"/>
              </a:rPr>
              <a:t>Üniversitesi’nin stratejik amaçları ve hedefleri belirlendikten sonra, hedeflere ne ölçüde ulaşıldığını izlemek ve değerlendirmek amacıyla performans göstergeleri belirlenmiştir</a:t>
            </a:r>
            <a:r>
              <a:rPr lang="tr-TR" sz="9800" dirty="0" smtClean="0">
                <a:cs typeface="Arial" panose="020B0604020202020204" pitchFamily="34" charset="0"/>
              </a:rPr>
              <a:t>.(Kasım 2019)</a:t>
            </a:r>
          </a:p>
          <a:p>
            <a:pPr marL="1143000" indent="-1143000" algn="just">
              <a:buFont typeface="Wingdings" panose="05000000000000000000" pitchFamily="2" charset="2"/>
              <a:buChar char="Ø"/>
            </a:pPr>
            <a:endParaRPr lang="tr-TR" sz="7300" dirty="0" smtClean="0">
              <a:latin typeface="Arial" panose="020B0604020202020204" pitchFamily="34" charset="0"/>
              <a:cs typeface="Arial" panose="020B0604020202020204" pitchFamily="34" charset="0"/>
            </a:endParaRPr>
          </a:p>
          <a:p>
            <a:endParaRPr lang="tr-TR" sz="5800" dirty="0" smtClean="0">
              <a:latin typeface="Arial" panose="020B0604020202020204" pitchFamily="34" charset="0"/>
              <a:cs typeface="Arial" panose="020B0604020202020204" pitchFamily="34" charset="0"/>
            </a:endParaRPr>
          </a:p>
          <a:p>
            <a:endParaRPr lang="tr-TR" sz="5800" dirty="0" smtClean="0">
              <a:latin typeface="Arial" panose="020B0604020202020204" pitchFamily="34" charset="0"/>
              <a:cs typeface="Arial" panose="020B0604020202020204" pitchFamily="34" charset="0"/>
            </a:endParaRPr>
          </a:p>
          <a:p>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12028"/>
            <a:ext cx="24377650" cy="1200329"/>
          </a:xfrm>
          <a:prstGeom prst="rect">
            <a:avLst/>
          </a:prstGeom>
          <a:noFill/>
          <a:ln>
            <a:noFill/>
          </a:ln>
        </p:spPr>
        <p:txBody>
          <a:bodyPr wrap="square" rtlCol="0">
            <a:spAutoFit/>
          </a:bodyPr>
          <a:lstStyle/>
          <a:p>
            <a:pPr algn="ctr"/>
            <a:r>
              <a:rPr lang="tr-TR" sz="72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2020-2024 STRATEJİK PLAN HAZIRLIK SÜRECİ</a:t>
            </a:r>
            <a:endParaRPr lang="tr-TR" sz="66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pic>
        <p:nvPicPr>
          <p:cNvPr id="6" name="Picture 4" descr="yetkinlik ile ilgili görsel sonuc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76338" y="2557146"/>
            <a:ext cx="9251579" cy="8596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340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1800000" y="2339998"/>
            <a:ext cx="12579388" cy="8561083"/>
          </a:xfrm>
          <a:prstGeom prst="rect">
            <a:avLst/>
          </a:prstGeom>
        </p:spPr>
        <p:txBody>
          <a:bodyPr>
            <a:normAutofit fontScale="55000" lnSpcReduction="20000"/>
          </a:bodyPr>
          <a:lstStyle/>
          <a:p>
            <a:pPr marL="1143000" indent="-1143000" algn="just">
              <a:buFont typeface="Wingdings" panose="05000000000000000000" pitchFamily="2" charset="2"/>
              <a:buChar char="Ø"/>
            </a:pPr>
            <a:r>
              <a:rPr lang="tr-TR" sz="6400" dirty="0" smtClean="0">
                <a:latin typeface="Arial" panose="020B0604020202020204" pitchFamily="34" charset="0"/>
                <a:cs typeface="Arial" panose="020B0604020202020204" pitchFamily="34" charset="0"/>
              </a:rPr>
              <a:t>Taslak </a:t>
            </a:r>
            <a:r>
              <a:rPr lang="tr-TR" sz="6400" dirty="0">
                <a:latin typeface="Arial" panose="020B0604020202020204" pitchFamily="34" charset="0"/>
                <a:cs typeface="Arial" panose="020B0604020202020204" pitchFamily="34" charset="0"/>
              </a:rPr>
              <a:t>stratejik amaç ve hedefler </a:t>
            </a:r>
            <a:r>
              <a:rPr lang="tr-TR" sz="6400" dirty="0" smtClean="0">
                <a:latin typeface="Arial" panose="020B0604020202020204" pitchFamily="34" charset="0"/>
                <a:cs typeface="Arial" panose="020B0604020202020204" pitchFamily="34" charset="0"/>
              </a:rPr>
              <a:t>ilgili birimlere </a:t>
            </a:r>
            <a:r>
              <a:rPr lang="tr-TR" sz="6400" dirty="0">
                <a:latin typeface="Arial" panose="020B0604020202020204" pitchFamily="34" charset="0"/>
                <a:cs typeface="Arial" panose="020B0604020202020204" pitchFamily="34" charset="0"/>
              </a:rPr>
              <a:t>gönderilerek, 5 yılı kapsayacak şekilde performans göstergelerine ait hedeflenen sayısal veriler </a:t>
            </a:r>
            <a:r>
              <a:rPr lang="tr-TR" sz="6400" dirty="0" smtClean="0">
                <a:latin typeface="Arial" panose="020B0604020202020204" pitchFamily="34" charset="0"/>
                <a:cs typeface="Arial" panose="020B0604020202020204" pitchFamily="34" charset="0"/>
              </a:rPr>
              <a:t>toplanmış ve hedeflere </a:t>
            </a:r>
            <a:r>
              <a:rPr lang="tr-TR" sz="6400" dirty="0">
                <a:latin typeface="Arial" panose="020B0604020202020204" pitchFamily="34" charset="0"/>
                <a:cs typeface="Arial" panose="020B0604020202020204" pitchFamily="34" charset="0"/>
              </a:rPr>
              <a:t>yönelik performans göstergelerinin, bu göstergelere ilişkin mevcut duruma ait değerler ve stratejik plan döneminde ulaşılması arzulanan seviyeler belirtilmiştir</a:t>
            </a:r>
            <a:r>
              <a:rPr lang="tr-TR" sz="6400" dirty="0" smtClean="0">
                <a:latin typeface="Arial" panose="020B0604020202020204" pitchFamily="34" charset="0"/>
                <a:cs typeface="Arial" panose="020B0604020202020204" pitchFamily="34" charset="0"/>
              </a:rPr>
              <a:t>. (Aralık 2019)</a:t>
            </a:r>
            <a:endParaRPr lang="tr-TR" sz="6400" dirty="0">
              <a:latin typeface="Arial" panose="020B0604020202020204" pitchFamily="34" charset="0"/>
              <a:cs typeface="Arial" panose="020B0604020202020204" pitchFamily="34" charset="0"/>
            </a:endParaRPr>
          </a:p>
          <a:p>
            <a:pPr marL="857250" indent="-857250" algn="just">
              <a:buFont typeface="Wingdings" panose="05000000000000000000" pitchFamily="2" charset="2"/>
              <a:buChar char="Ø"/>
            </a:pPr>
            <a:endParaRPr lang="tr-TR" sz="6400" dirty="0">
              <a:latin typeface="Arial" panose="020B0604020202020204" pitchFamily="34" charset="0"/>
              <a:cs typeface="Arial" panose="020B0604020202020204" pitchFamily="34" charset="0"/>
            </a:endParaRPr>
          </a:p>
          <a:p>
            <a:pPr marL="1143000" indent="-1143000" algn="just">
              <a:buFont typeface="Wingdings" panose="05000000000000000000" pitchFamily="2" charset="2"/>
              <a:buChar char="Ø"/>
            </a:pPr>
            <a:r>
              <a:rPr lang="tr-TR" sz="6400" dirty="0">
                <a:latin typeface="Arial" panose="020B0604020202020204" pitchFamily="34" charset="0"/>
                <a:cs typeface="Arial" panose="020B0604020202020204" pitchFamily="34" charset="0"/>
              </a:rPr>
              <a:t>Stratejik Planda son olarak izlenmesi ve değerlendirilmesine yönelik sistem tasarımı yapılması için İzleme ve Değerlendirme bölümü tamamlanmıştır</a:t>
            </a:r>
            <a:r>
              <a:rPr lang="tr-TR" sz="6400" dirty="0" smtClean="0">
                <a:latin typeface="Arial" panose="020B0604020202020204" pitchFamily="34" charset="0"/>
                <a:cs typeface="Arial" panose="020B0604020202020204" pitchFamily="34" charset="0"/>
              </a:rPr>
              <a:t>. </a:t>
            </a:r>
          </a:p>
          <a:p>
            <a:pPr marL="1143000" indent="-1143000" algn="just">
              <a:buFont typeface="Wingdings" panose="05000000000000000000" pitchFamily="2" charset="2"/>
              <a:buChar char="Ø"/>
            </a:pPr>
            <a:endParaRPr lang="tr-TR" sz="6400" dirty="0">
              <a:latin typeface="Arial" panose="020B0604020202020204" pitchFamily="34" charset="0"/>
              <a:cs typeface="Arial" panose="020B0604020202020204" pitchFamily="34" charset="0"/>
            </a:endParaRPr>
          </a:p>
          <a:p>
            <a:pPr marL="1143000" indent="-1143000" algn="just">
              <a:buFont typeface="Wingdings" panose="05000000000000000000" pitchFamily="2" charset="2"/>
              <a:buChar char="Ø"/>
            </a:pPr>
            <a:r>
              <a:rPr lang="tr-TR" sz="6400" dirty="0">
                <a:latin typeface="Arial" panose="020B0604020202020204" pitchFamily="34" charset="0"/>
                <a:cs typeface="Arial" panose="020B0604020202020204" pitchFamily="34" charset="0"/>
              </a:rPr>
              <a:t>Stratejik Plan taslağı hazırlanarak Kalite Yönetim Koordinatörlüğü başkanlığında Strateji Planlama Ekibi tarafından son kez değerlendirilmiş, önce SGK’ya sunulmuş ve Rektör onayından sonra da  Üniversitemiz Senato toplantısında sunulması benimsenmiştir.</a:t>
            </a:r>
          </a:p>
          <a:p>
            <a:endParaRPr lang="tr-TR" sz="5800" dirty="0" smtClean="0">
              <a:latin typeface="Arial" panose="020B0604020202020204" pitchFamily="34" charset="0"/>
              <a:cs typeface="Arial" panose="020B0604020202020204" pitchFamily="34" charset="0"/>
            </a:endParaRPr>
          </a:p>
          <a:p>
            <a:endParaRPr lang="tr-TR" sz="5800" dirty="0" smtClean="0">
              <a:latin typeface="Arial" panose="020B0604020202020204" pitchFamily="34" charset="0"/>
              <a:cs typeface="Arial" panose="020B0604020202020204" pitchFamily="34" charset="0"/>
            </a:endParaRPr>
          </a:p>
          <a:p>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12028"/>
            <a:ext cx="24377650" cy="1200329"/>
          </a:xfrm>
          <a:prstGeom prst="rect">
            <a:avLst/>
          </a:prstGeom>
          <a:noFill/>
          <a:ln>
            <a:noFill/>
          </a:ln>
        </p:spPr>
        <p:txBody>
          <a:bodyPr wrap="square" rtlCol="0">
            <a:spAutoFit/>
          </a:bodyPr>
          <a:lstStyle/>
          <a:p>
            <a:pPr algn="ctr"/>
            <a:r>
              <a:rPr lang="tr-TR" sz="72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2020-2024 STRATEJİK PLAN HAZIRLIK SÜRECİ</a:t>
            </a:r>
            <a:endParaRPr lang="tr-TR" sz="66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pic>
        <p:nvPicPr>
          <p:cNvPr id="6" name="Picture 2" descr="İlgili resi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13831" y="2339998"/>
            <a:ext cx="8855352" cy="85610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492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2168434" y="2713638"/>
            <a:ext cx="19624766" cy="8833928"/>
          </a:xfrm>
          <a:prstGeom prst="rect">
            <a:avLst/>
          </a:prstGeom>
        </p:spPr>
        <p:txBody>
          <a:bodyPr>
            <a:normAutofit/>
          </a:bodyPr>
          <a:lstStyle/>
          <a:p>
            <a:pPr algn="just"/>
            <a:endParaRPr lang="tr-TR" sz="6000" b="1" dirty="0" smtClean="0">
              <a:solidFill>
                <a:schemeClr val="accent1"/>
              </a:solidFill>
              <a:cs typeface="Arial" panose="020B060402020202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12028"/>
            <a:ext cx="24377650" cy="1200329"/>
          </a:xfrm>
          <a:prstGeom prst="rect">
            <a:avLst/>
          </a:prstGeom>
          <a:noFill/>
          <a:ln>
            <a:noFill/>
          </a:ln>
        </p:spPr>
        <p:txBody>
          <a:bodyPr wrap="square" rtlCol="0">
            <a:spAutoFit/>
          </a:bodyPr>
          <a:lstStyle/>
          <a:p>
            <a:pPr algn="ctr"/>
            <a:r>
              <a:rPr lang="tr-TR" sz="72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STRATEJİK PLANIN SAHİPLENİLMESİ</a:t>
            </a:r>
            <a:endParaRPr lang="tr-TR" sz="66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sp>
        <p:nvSpPr>
          <p:cNvPr id="6" name="Yuvarlatılmış Dikdörtgen 5"/>
          <p:cNvSpPr/>
          <p:nvPr/>
        </p:nvSpPr>
        <p:spPr>
          <a:xfrm>
            <a:off x="1209430" y="1861418"/>
            <a:ext cx="22765692" cy="10382459"/>
          </a:xfrm>
          <a:prstGeom prst="roundRect">
            <a:avLst/>
          </a:prstGeom>
          <a:solidFill>
            <a:sysClr val="windowText" lastClr="000000">
              <a:lumMod val="85000"/>
            </a:sysClr>
          </a:solidFill>
          <a:ln w="9525" cap="flat" cmpd="sng" algn="ctr">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sz="1800" b="0" i="0" u="none" strike="noStrike" kern="0" cap="none" spc="0" normalizeH="0" baseline="0" noProof="0" dirty="0">
              <a:ln>
                <a:noFill/>
              </a:ln>
              <a:solidFill>
                <a:srgbClr val="DFE6D0"/>
              </a:solidFill>
              <a:effectLst/>
              <a:uLnTx/>
              <a:uFillTx/>
              <a:latin typeface="Tw Cen MT"/>
              <a:ea typeface="+mn-ea"/>
              <a:cs typeface="+mn-cs"/>
            </a:endParaRPr>
          </a:p>
        </p:txBody>
      </p:sp>
      <p:sp>
        <p:nvSpPr>
          <p:cNvPr id="9" name="Metin Kutusu 2"/>
          <p:cNvSpPr txBox="1">
            <a:spLocks noChangeArrowheads="1"/>
          </p:cNvSpPr>
          <p:nvPr/>
        </p:nvSpPr>
        <p:spPr bwMode="auto">
          <a:xfrm>
            <a:off x="13782907" y="2554342"/>
            <a:ext cx="8010293" cy="453481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rot="0" vert="horz" wrap="square" lIns="91440" tIns="45720" rIns="91440" bIns="45720" anchor="t" anchorCtr="0">
            <a:noAutofit/>
          </a:bodyPr>
          <a:lstStyle/>
          <a:p>
            <a:pPr algn="ctr">
              <a:lnSpc>
                <a:spcPct val="115000"/>
              </a:lnSpc>
              <a:spcAft>
                <a:spcPts val="0"/>
              </a:spcAft>
            </a:pPr>
            <a:r>
              <a:rPr lang="tr-TR" sz="4000" b="1" i="1" dirty="0">
                <a:solidFill>
                  <a:schemeClr val="tx1"/>
                </a:solidFill>
              </a:rPr>
              <a:t>Stratejik planlama üniversite içinde belirli bir birimin ya da kişinin işi olarak görülmemelidir. Plan hazırlamak ve üniversiteyi bu plan doğrultusunda yönetmek üniversite yönetiminin ana işlevlerindendir.</a:t>
            </a:r>
            <a:endParaRPr lang="tr-TR" sz="4000" b="1" i="1" dirty="0">
              <a:solidFill>
                <a:schemeClr val="tx1"/>
              </a:solidFill>
              <a:effectLst/>
              <a:ea typeface="Calibri" panose="020F0502020204030204" pitchFamily="34" charset="0"/>
              <a:cs typeface="Times New Roman" panose="02020603050405020304" pitchFamily="18" charset="0"/>
            </a:endParaRPr>
          </a:p>
        </p:txBody>
      </p:sp>
      <p:sp>
        <p:nvSpPr>
          <p:cNvPr id="10" name="Metin Kutusu 2"/>
          <p:cNvSpPr txBox="1">
            <a:spLocks noChangeArrowheads="1"/>
          </p:cNvSpPr>
          <p:nvPr/>
        </p:nvSpPr>
        <p:spPr bwMode="auto">
          <a:xfrm>
            <a:off x="13782907" y="7658036"/>
            <a:ext cx="8010293" cy="3693905"/>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rot="0" vert="horz" wrap="square" lIns="91440" tIns="45720" rIns="91440" bIns="45720" anchor="t" anchorCtr="0">
            <a:noAutofit/>
          </a:bodyPr>
          <a:lstStyle/>
          <a:p>
            <a:pPr algn="ctr"/>
            <a:r>
              <a:rPr lang="tr-TR" sz="4000" i="1" dirty="0"/>
              <a:t>Rektör, stratejik plan yaklaşımını benimsediğini üniversite çalışanlarıyla paylaşmalı ve kurumsal sahiplenmeyi sağlamalıdır.</a:t>
            </a:r>
          </a:p>
        </p:txBody>
      </p:sp>
      <p:sp>
        <p:nvSpPr>
          <p:cNvPr id="13" name="Metin Kutusu 2"/>
          <p:cNvSpPr txBox="1">
            <a:spLocks noChangeArrowheads="1"/>
          </p:cNvSpPr>
          <p:nvPr/>
        </p:nvSpPr>
        <p:spPr bwMode="auto">
          <a:xfrm>
            <a:off x="4103650" y="7658036"/>
            <a:ext cx="7497334" cy="3693905"/>
          </a:xfrm>
          <a:prstGeom prst="rect">
            <a:avLst/>
          </a:prstGeom>
          <a:solidFill>
            <a:srgbClr val="9BBB59"/>
          </a:solidFill>
          <a:ln w="25400" cap="flat" cmpd="sng" algn="ctr">
            <a:solidFill>
              <a:srgbClr val="9BBB59">
                <a:shade val="50000"/>
              </a:srgbClr>
            </a:solidFill>
            <a:prstDash val="solid"/>
            <a:headEnd/>
            <a:tailEnd/>
          </a:ln>
          <a:effectLst/>
        </p:spPr>
        <p:txBody>
          <a:bodyPr rot="0" vert="horz" wrap="square" lIns="91440" tIns="45720" rIns="91440" bIns="45720" anchor="t" anchorCtr="0">
            <a:noAutofit/>
          </a:bodyPr>
          <a:lstStyle/>
          <a:p>
            <a:pPr algn="ctr">
              <a:lnSpc>
                <a:spcPct val="115000"/>
              </a:lnSpc>
              <a:spcAft>
                <a:spcPts val="0"/>
              </a:spcAft>
            </a:pPr>
            <a:r>
              <a:rPr lang="tr-TR" sz="4000" b="1" i="1" dirty="0" smtClean="0"/>
              <a:t>Bu </a:t>
            </a:r>
            <a:r>
              <a:rPr lang="tr-TR" sz="4000" b="1" i="1" dirty="0"/>
              <a:t>nedenle, Rektörün desteği ve yönlendirmesi, stratejik planlamanın vazgeçilmez koşuludur.</a:t>
            </a:r>
            <a:endParaRPr lang="tr-TR" sz="4000" b="1" i="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tr-TR" b="1" i="1"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4" name="Metin Kutusu 2"/>
          <p:cNvSpPr txBox="1">
            <a:spLocks noChangeArrowheads="1"/>
          </p:cNvSpPr>
          <p:nvPr/>
        </p:nvSpPr>
        <p:spPr bwMode="auto">
          <a:xfrm>
            <a:off x="4103649" y="2554342"/>
            <a:ext cx="7497335" cy="4534809"/>
          </a:xfrm>
          <a:prstGeom prst="rect">
            <a:avLst/>
          </a:prstGeom>
          <a:solidFill>
            <a:srgbClr val="4F81BD"/>
          </a:solidFill>
          <a:ln w="25400" cap="flat" cmpd="sng" algn="ctr">
            <a:solidFill>
              <a:srgbClr val="4F81BD">
                <a:shade val="50000"/>
              </a:srgbClr>
            </a:solidFill>
            <a:prstDash val="solid"/>
            <a:headEnd/>
            <a:tailEnd/>
          </a:ln>
          <a:effectLst/>
        </p:spPr>
        <p:txBody>
          <a:bodyPr rot="0" vert="horz" wrap="square" lIns="91440" tIns="45720" rIns="91440" bIns="45720" anchor="t" anchorCtr="0">
            <a:noAutofit/>
          </a:bodyPr>
          <a:lstStyle/>
          <a:p>
            <a:pPr algn="ctr"/>
            <a:endParaRPr lang="tr-TR" sz="4000" i="1" dirty="0" smtClean="0">
              <a:solidFill>
                <a:schemeClr val="bg1"/>
              </a:solidFill>
            </a:endParaRPr>
          </a:p>
          <a:p>
            <a:pPr algn="ctr"/>
            <a:r>
              <a:rPr lang="tr-TR" sz="4000" i="1" dirty="0" smtClean="0">
                <a:solidFill>
                  <a:schemeClr val="bg1"/>
                </a:solidFill>
              </a:rPr>
              <a:t>Stratejik </a:t>
            </a:r>
            <a:r>
              <a:rPr lang="tr-TR" sz="4000" i="1" dirty="0">
                <a:solidFill>
                  <a:schemeClr val="bg1"/>
                </a:solidFill>
              </a:rPr>
              <a:t>planlamanın başarısı ancak üniversitenin </a:t>
            </a:r>
            <a:r>
              <a:rPr lang="tr-TR" sz="4000" b="1" i="1" dirty="0">
                <a:solidFill>
                  <a:schemeClr val="bg1"/>
                </a:solidFill>
              </a:rPr>
              <a:t>tüm çalışanlarının planı sahiplenmesiyle mümkündür.</a:t>
            </a:r>
            <a:r>
              <a:rPr lang="tr-TR" sz="4000" i="1" dirty="0">
                <a:solidFill>
                  <a:schemeClr val="bg1"/>
                </a:solidFill>
              </a:rPr>
              <a:t> </a:t>
            </a:r>
          </a:p>
        </p:txBody>
      </p:sp>
    </p:spTree>
    <p:extLst>
      <p:ext uri="{BB962C8B-B14F-4D97-AF65-F5344CB8AC3E}">
        <p14:creationId xmlns:p14="http://schemas.microsoft.com/office/powerpoint/2010/main" val="279731925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2 İçerik Yer Tutucusu"/>
          <p:cNvSpPr txBox="1">
            <a:spLocks/>
          </p:cNvSpPr>
          <p:nvPr/>
        </p:nvSpPr>
        <p:spPr>
          <a:xfrm>
            <a:off x="8606118" y="2340000"/>
            <a:ext cx="13813733" cy="7879766"/>
          </a:xfrm>
          <a:prstGeom prst="rect">
            <a:avLst/>
          </a:prstGeom>
        </p:spPr>
        <p:txBody>
          <a:bodyPr>
            <a:normAutofit/>
          </a:bodyPr>
          <a:lstStyle/>
          <a:p>
            <a:r>
              <a:rPr lang="tr-TR" sz="4400" dirty="0" smtClean="0">
                <a:latin typeface="Arial" panose="020B0604020202020204" pitchFamily="34" charset="0"/>
                <a:cs typeface="Arial" panose="020B0604020202020204" pitchFamily="34" charset="0"/>
              </a:rPr>
              <a:t>Maltepe Üniversitesi 2020-2024 </a:t>
            </a:r>
            <a:r>
              <a:rPr lang="tr-TR" sz="4400" dirty="0">
                <a:latin typeface="Arial" panose="020B0604020202020204" pitchFamily="34" charset="0"/>
                <a:cs typeface="Arial" panose="020B0604020202020204" pitchFamily="34" charset="0"/>
              </a:rPr>
              <a:t>Stratejik </a:t>
            </a:r>
            <a:r>
              <a:rPr lang="tr-TR" sz="4400" dirty="0" smtClean="0">
                <a:latin typeface="Arial" panose="020B0604020202020204" pitchFamily="34" charset="0"/>
                <a:cs typeface="Arial" panose="020B0604020202020204" pitchFamily="34" charset="0"/>
              </a:rPr>
              <a:t>Planında</a:t>
            </a:r>
          </a:p>
          <a:p>
            <a:endParaRPr lang="tr-TR" sz="4400" dirty="0" smtClean="0">
              <a:latin typeface="Arial" panose="020B0604020202020204" pitchFamily="34" charset="0"/>
              <a:cs typeface="Arial" panose="020B0604020202020204" pitchFamily="34" charset="0"/>
            </a:endParaRPr>
          </a:p>
          <a:p>
            <a:pPr marL="2399934" lvl="2" indent="-571500">
              <a:buFont typeface="Wingdings" panose="05000000000000000000" pitchFamily="2" charset="2"/>
              <a:buChar char="§"/>
            </a:pPr>
            <a:r>
              <a:rPr lang="tr-TR" sz="4400" b="1" dirty="0" smtClean="0">
                <a:solidFill>
                  <a:srgbClr val="0070C0"/>
                </a:solidFill>
                <a:latin typeface="Arial" panose="020B0604020202020204" pitchFamily="34" charset="0"/>
                <a:cs typeface="Arial" panose="020B0604020202020204" pitchFamily="34" charset="0"/>
              </a:rPr>
              <a:t>6 Stratejik Amaç</a:t>
            </a:r>
          </a:p>
          <a:p>
            <a:pPr marL="2399934" lvl="2" indent="-571500">
              <a:buFont typeface="Wingdings" panose="05000000000000000000" pitchFamily="2" charset="2"/>
              <a:buChar char="§"/>
            </a:pPr>
            <a:r>
              <a:rPr lang="tr-TR" sz="4400" b="1" dirty="0" smtClean="0">
                <a:solidFill>
                  <a:srgbClr val="0070C0"/>
                </a:solidFill>
                <a:latin typeface="Arial" panose="020B0604020202020204" pitchFamily="34" charset="0"/>
                <a:cs typeface="Arial" panose="020B0604020202020204" pitchFamily="34" charset="0"/>
              </a:rPr>
              <a:t>28 Hedef</a:t>
            </a:r>
          </a:p>
          <a:p>
            <a:pPr marL="2399934" lvl="2" indent="-571500">
              <a:buFont typeface="Wingdings" panose="05000000000000000000" pitchFamily="2" charset="2"/>
              <a:buChar char="§"/>
            </a:pPr>
            <a:r>
              <a:rPr lang="tr-TR" sz="4400" b="1" dirty="0" smtClean="0">
                <a:solidFill>
                  <a:srgbClr val="0070C0"/>
                </a:solidFill>
                <a:latin typeface="Arial" panose="020B0604020202020204" pitchFamily="34" charset="0"/>
                <a:cs typeface="Arial" panose="020B0604020202020204" pitchFamily="34" charset="0"/>
              </a:rPr>
              <a:t>119 Performans Göstergesi</a:t>
            </a:r>
          </a:p>
          <a:p>
            <a:pPr algn="ctr"/>
            <a:endParaRPr lang="tr-TR" sz="4400" dirty="0" smtClean="0">
              <a:latin typeface="Arial" panose="020B0604020202020204" pitchFamily="34" charset="0"/>
              <a:cs typeface="Arial" panose="020B0604020202020204" pitchFamily="34" charset="0"/>
            </a:endParaRPr>
          </a:p>
          <a:p>
            <a:r>
              <a:rPr lang="tr-TR" sz="4400" dirty="0" smtClean="0">
                <a:latin typeface="Arial" panose="020B0604020202020204" pitchFamily="34" charset="0"/>
                <a:cs typeface="Arial" panose="020B0604020202020204" pitchFamily="34" charset="0"/>
              </a:rPr>
              <a:t>	bulunmaktadır</a:t>
            </a:r>
            <a:r>
              <a:rPr lang="tr-TR" sz="4400" dirty="0">
                <a:latin typeface="Arial" panose="020B0604020202020204" pitchFamily="34" charset="0"/>
                <a:cs typeface="Arial" panose="020B0604020202020204" pitchFamily="34" charset="0"/>
              </a:rPr>
              <a:t>. </a:t>
            </a:r>
            <a:endParaRPr lang="tr-TR" sz="4400" dirty="0" smtClean="0">
              <a:latin typeface="Arial" panose="020B0604020202020204" pitchFamily="34" charset="0"/>
              <a:cs typeface="Arial" panose="020B0604020202020204" pitchFamily="34" charset="0"/>
            </a:endParaRPr>
          </a:p>
          <a:p>
            <a:endParaRPr lang="tr-TR" sz="5800" dirty="0" smtClean="0">
              <a:latin typeface="Arial" panose="020B0604020202020204" pitchFamily="34" charset="0"/>
              <a:cs typeface="Arial" panose="020B0604020202020204" pitchFamily="34" charset="0"/>
            </a:endParaRPr>
          </a:p>
          <a:p>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a:p>
            <a:pPr marL="0" marR="0" lvl="0" indent="0" algn="l" defTabSz="1828434" rtl="0" eaLnBrk="1" fontAlgn="auto" latinLnBrk="0" hangingPunct="1">
              <a:lnSpc>
                <a:spcPct val="90000"/>
              </a:lnSpc>
              <a:spcBef>
                <a:spcPts val="2000"/>
              </a:spcBef>
              <a:spcAft>
                <a:spcPts val="0"/>
              </a:spcAft>
              <a:buClrTx/>
              <a:buSzTx/>
              <a:buFont typeface="Arial" charset="0"/>
              <a:buNone/>
              <a:tabLst/>
              <a:defRPr/>
            </a:pPr>
            <a:endParaRPr kumimoji="0" lang="tr-TR" sz="4800" b="0" i="0" u="none" strike="noStrike" kern="1200" cap="none" spc="0" normalizeH="0" baseline="0" noProof="0" dirty="0">
              <a:ln>
                <a:noFill/>
              </a:ln>
              <a:solidFill>
                <a:srgbClr val="000000"/>
              </a:solidFill>
              <a:effectLst/>
              <a:uLnTx/>
              <a:uFillTx/>
              <a:latin typeface="Calibri" panose="020F0502020204030204" pitchFamily="34" charset="0"/>
              <a:ea typeface="Montserrat Hairline" charset="0"/>
              <a:cs typeface="Calibri" panose="020F0502020204030204" pitchFamily="34" charset="0"/>
            </a:endParaRPr>
          </a:p>
        </p:txBody>
      </p:sp>
      <p:pic>
        <p:nvPicPr>
          <p:cNvPr id="8" name="Picture 2" descr="https://www.maltepe.edu.tr/Content/Media/CkEditor/12062018040859436-MaltepeUniversitesi-TR-Pozitif.png">
            <a:extLst>
              <a:ext uri="{FF2B5EF4-FFF2-40B4-BE49-F238E27FC236}">
                <a16:creationId xmlns:a16="http://schemas.microsoft.com/office/drawing/2014/main" id="{05C264EF-F1AB-4A5D-9D86-8941D9851B5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9008006" y="12676546"/>
            <a:ext cx="6361637" cy="10394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20">
            <a:extLst>
              <a:ext uri="{FF2B5EF4-FFF2-40B4-BE49-F238E27FC236}">
                <a16:creationId xmlns:a16="http://schemas.microsoft.com/office/drawing/2014/main" id="{1928AE5D-B857-4433-8FE1-E7D12B863DCF}"/>
              </a:ext>
            </a:extLst>
          </p:cNvPr>
          <p:cNvSpPr/>
          <p:nvPr/>
        </p:nvSpPr>
        <p:spPr>
          <a:xfrm>
            <a:off x="-2" y="0"/>
            <a:ext cx="24377650" cy="1702121"/>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67">
            <a:extLst>
              <a:ext uri="{FF2B5EF4-FFF2-40B4-BE49-F238E27FC236}">
                <a16:creationId xmlns:a16="http://schemas.microsoft.com/office/drawing/2014/main" id="{1149962E-9064-430D-AF5C-B0DEC1DF36D3}"/>
              </a:ext>
            </a:extLst>
          </p:cNvPr>
          <p:cNvSpPr txBox="1"/>
          <p:nvPr/>
        </p:nvSpPr>
        <p:spPr>
          <a:xfrm>
            <a:off x="-2" y="412028"/>
            <a:ext cx="24377650" cy="1200329"/>
          </a:xfrm>
          <a:prstGeom prst="rect">
            <a:avLst/>
          </a:prstGeom>
          <a:noFill/>
          <a:ln>
            <a:noFill/>
          </a:ln>
        </p:spPr>
        <p:txBody>
          <a:bodyPr wrap="square" rtlCol="0">
            <a:spAutoFit/>
          </a:bodyPr>
          <a:lstStyle/>
          <a:p>
            <a:pPr algn="ctr"/>
            <a:r>
              <a:rPr lang="tr-TR" sz="7200" b="1" dirty="0" smtClean="0">
                <a:solidFill>
                  <a:schemeClr val="bg1"/>
                </a:solidFill>
                <a:latin typeface="Lato Black" panose="020F0502020204030203" pitchFamily="34" charset="0"/>
                <a:ea typeface="Lato Black" panose="020F0502020204030203" pitchFamily="34" charset="0"/>
                <a:cs typeface="Lato Black" panose="020F0502020204030203" pitchFamily="34" charset="0"/>
              </a:rPr>
              <a:t>2020-2024 STRATEJİK PLANI</a:t>
            </a:r>
            <a:endParaRPr lang="tr-TR" sz="6600" b="1" dirty="0">
              <a:solidFill>
                <a:schemeClr val="bg1"/>
              </a:solidFill>
              <a:latin typeface="Lato Black" panose="020F0502020204030203" pitchFamily="34" charset="0"/>
              <a:ea typeface="Lato Black" panose="020F0502020204030203" pitchFamily="34" charset="0"/>
              <a:cs typeface="Lato Black" panose="020F0502020204030203" pitchFamily="34" charset="0"/>
            </a:endParaRPr>
          </a:p>
        </p:txBody>
      </p:sp>
      <p:pic>
        <p:nvPicPr>
          <p:cNvPr id="6" name="Picture 2" descr="hedef belirleme ile ilgili görsel sonucu"/>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608007"/>
            <a:ext cx="8120218" cy="698422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05913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Mor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78991</TotalTime>
  <Words>1443</Words>
  <Application>Microsoft Office PowerPoint</Application>
  <PresentationFormat>Özel</PresentationFormat>
  <Paragraphs>320</Paragraphs>
  <Slides>20</Slides>
  <Notes>18</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20</vt:i4>
      </vt:variant>
    </vt:vector>
  </HeadingPairs>
  <TitlesOfParts>
    <vt:vector size="31" baseType="lpstr">
      <vt:lpstr>Arial</vt:lpstr>
      <vt:lpstr>Calibri</vt:lpstr>
      <vt:lpstr>Calibri Light</vt:lpstr>
      <vt:lpstr>Lato Black</vt:lpstr>
      <vt:lpstr>Montserrat</vt:lpstr>
      <vt:lpstr>Montserrat Hairline</vt:lpstr>
      <vt:lpstr>Montserrat Light</vt:lpstr>
      <vt:lpstr>Times New Roman</vt:lpstr>
      <vt:lpstr>Tw Cen MT</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mau</dc:creator>
  <cp:keywords/>
  <dc:description/>
  <cp:lastModifiedBy>Bahar ERENEL YAŞLICA</cp:lastModifiedBy>
  <cp:revision>13858</cp:revision>
  <dcterms:created xsi:type="dcterms:W3CDTF">2014-11-12T21:47:38Z</dcterms:created>
  <dcterms:modified xsi:type="dcterms:W3CDTF">2020-01-21T08:04:33Z</dcterms:modified>
  <cp:category/>
</cp:coreProperties>
</file>